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8" r:id="rId3"/>
    <p:sldId id="269" r:id="rId4"/>
    <p:sldId id="271" r:id="rId5"/>
    <p:sldId id="294" r:id="rId6"/>
    <p:sldId id="296" r:id="rId7"/>
    <p:sldId id="322" r:id="rId8"/>
    <p:sldId id="293" r:id="rId9"/>
    <p:sldId id="304" r:id="rId10"/>
    <p:sldId id="305" r:id="rId11"/>
    <p:sldId id="306" r:id="rId12"/>
    <p:sldId id="308" r:id="rId13"/>
    <p:sldId id="309" r:id="rId14"/>
    <p:sldId id="321" r:id="rId15"/>
    <p:sldId id="317" r:id="rId16"/>
    <p:sldId id="301" r:id="rId17"/>
    <p:sldId id="320" r:id="rId18"/>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14"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682620-BF26-46E2-8B55-8F6F50400C1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7EB0AD8-F255-4994-A8E8-90CFF2CE04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A191CB3-5E7D-4135-A669-137211112BD3}"/>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456B941F-DB1A-4EA6-A048-886F508E65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D38AEE-BCC8-4001-8DF4-45EE3B9DE58B}"/>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3251716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86ED9C-AAE1-4B0B-B6FE-3A053CC2907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672FA72-E4EA-4C51-BF2A-DE7D7C67C1B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68D9E15-2F2B-4D04-973F-30AE55B525FF}"/>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FD6BE6B4-6FAF-455B-976A-EACBC3B26F5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0E5934-AE28-44FD-AECD-19914613A480}"/>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18776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B490617-C49F-4C4C-B440-F45E563D014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4A594A3-6C8A-4317-B34E-20F4D055534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24710BE-50A8-4501-97DC-68FF0CFE81BF}"/>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AF3FEAB9-17FB-4961-845A-C8A2E7513F4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353F983-C3EA-4B7F-879F-A9EAA995D9F7}"/>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288777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81F86B-AD19-4617-ACFA-37AC1F45EC3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229BD37-3AD2-490F-91C3-DDD7E1E5699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E87546-7FEB-497D-9E0C-09E17FB8DD2E}"/>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0BB723B8-87B8-42AD-A36E-5EE1DA0149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B9D908-19C9-4F46-B30B-0E99B18C74B5}"/>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1745848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EF2028-38DE-4F8C-98D9-75933888CAE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2BB3CA4-0593-4140-AEE2-A8FB6262C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9046553-D045-4938-8018-98A301F7B0A3}"/>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594E2DB0-5A33-4932-B7D0-18EA7097FBC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39E2B7-19F8-4221-B9C0-F8276D2744FA}"/>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3022209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BE98D8-82A1-41E3-A0A7-CE074A9FA18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DC906AD-D7CB-40DF-BDD2-0A5DE63BA66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5C2FF93-6FA3-4B46-A951-BB3DAC8D84D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335F934-B391-4509-85BE-E65BD33E3BB5}"/>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6" name="フッター プレースホルダー 5">
            <a:extLst>
              <a:ext uri="{FF2B5EF4-FFF2-40B4-BE49-F238E27FC236}">
                <a16:creationId xmlns:a16="http://schemas.microsoft.com/office/drawing/2014/main" id="{D70ECFB9-B420-4242-8B02-F159B4DE6A8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BAEE1AF-350D-4C67-9F6A-7DE163EF92B6}"/>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2348987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667AFA-92A1-425B-8F5A-F9A400E94FE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4550C2-B0AA-412E-80BD-173DA9D16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BD80C26-28A1-4DA3-8503-5B263B61B92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5AE0090-0246-4BC2-9635-86E726A28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EA89F42-4C4C-4101-9CB5-E2D7FB4FD94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E3DC453-3EDA-41A9-A4C6-21B2F9380120}"/>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8" name="フッター プレースホルダー 7">
            <a:extLst>
              <a:ext uri="{FF2B5EF4-FFF2-40B4-BE49-F238E27FC236}">
                <a16:creationId xmlns:a16="http://schemas.microsoft.com/office/drawing/2014/main" id="{9CF4F120-9C3A-45DC-ABBB-A7BBC0C5DCA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3B95760-27FC-4544-AC65-AF1772E671D5}"/>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2358712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C98C92-CCE0-4A3A-9548-2A99A2020DA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0A2F663-E4A0-4197-9D26-E3647C9DF43B}"/>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4" name="フッター プレースホルダー 3">
            <a:extLst>
              <a:ext uri="{FF2B5EF4-FFF2-40B4-BE49-F238E27FC236}">
                <a16:creationId xmlns:a16="http://schemas.microsoft.com/office/drawing/2014/main" id="{FACF3724-642A-4372-B753-E0D58E5C5D9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98B3566-BFBC-4A21-8D9A-DB2B1AF30FD6}"/>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2325353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6E0B103-A65F-44B9-9C2D-E242869A0DF6}"/>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3" name="フッター プレースホルダー 2">
            <a:extLst>
              <a:ext uri="{FF2B5EF4-FFF2-40B4-BE49-F238E27FC236}">
                <a16:creationId xmlns:a16="http://schemas.microsoft.com/office/drawing/2014/main" id="{E662E8D3-D760-4314-BDC3-16441A6FEB0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A59BEE9-3DD4-42E9-AFA8-26AE220BA2B0}"/>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129827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85F529-898E-4EED-87F5-8E348A20140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58E7901-6662-41CF-88B1-BBFF288427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C527AA5-1819-4058-ACD2-688DB93A9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B835EB1-B54A-4385-8030-F9A8789F7FC9}"/>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6" name="フッター プレースホルダー 5">
            <a:extLst>
              <a:ext uri="{FF2B5EF4-FFF2-40B4-BE49-F238E27FC236}">
                <a16:creationId xmlns:a16="http://schemas.microsoft.com/office/drawing/2014/main" id="{A9C5CB1E-A5D9-486E-A62D-903C332F6E8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D879525-1196-4FF7-BAFF-68448A9565C4}"/>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367887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C173D-1721-441A-9A05-5F6758156CE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98E3A6F-30BC-4EEA-B781-D0C5293C4D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A77E60F-8BE8-483D-902C-831458B9F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7A5A3CA-F242-4F16-8B1C-F7DF8FD4D8A7}"/>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6" name="フッター プレースホルダー 5">
            <a:extLst>
              <a:ext uri="{FF2B5EF4-FFF2-40B4-BE49-F238E27FC236}">
                <a16:creationId xmlns:a16="http://schemas.microsoft.com/office/drawing/2014/main" id="{3F170836-65A7-460C-A0F0-8A0F2215118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A9777F4-D426-4C47-870B-EACA61B6EDA1}"/>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158470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F2777A2-B431-4AB3-9D2C-1F854B278A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45AB86F-C420-4815-B2F3-CCDC114949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75048D-060B-4453-997B-50AF2FC7DB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02242-11E0-4BE4-96AD-317C00E8A9C1}"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02060028-359B-4677-990A-CEB8C7CB43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F744774-C358-412A-9C81-6E73C2273F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1274021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aravanmate.com/dcms_media/other/office/contact20200707_zenkoku.pdf" TargetMode="External"/><Relationship Id="rId2" Type="http://schemas.openxmlformats.org/officeDocument/2006/relationships/hyperlink" Target="https://www.zenginkyo.or.jp/fileadmin/res/news/news330218.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y-ninchisyotel.net/information/download/"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143455"/>
            <a:ext cx="12192000" cy="1729217"/>
          </a:xfrm>
        </p:spPr>
        <p:txBody>
          <a:bodyPr>
            <a:normAutofit/>
          </a:bodyPr>
          <a:lstStyle/>
          <a:p>
            <a:pPr algn="ctr"/>
            <a:r>
              <a:rPr kumimoji="1" lang="en-US" altLang="ja-JP" sz="2800" dirty="0">
                <a:latin typeface="BIZ UDPゴシック" panose="020B0400000000000000" pitchFamily="50" charset="-128"/>
                <a:ea typeface="BIZ UDPゴシック" panose="020B0400000000000000" pitchFamily="50" charset="-128"/>
              </a:rPr>
              <a:t>【</a:t>
            </a:r>
            <a:r>
              <a:rPr kumimoji="1" lang="ja-JP" altLang="en-US" sz="2800" dirty="0">
                <a:latin typeface="BIZ UDPゴシック" panose="020B0400000000000000" pitchFamily="50" charset="-128"/>
                <a:ea typeface="BIZ UDPゴシック" panose="020B0400000000000000" pitchFamily="50" charset="-128"/>
              </a:rPr>
              <a:t>金融編</a:t>
            </a:r>
            <a:r>
              <a:rPr kumimoji="1" lang="en-US" altLang="ja-JP" sz="2800" dirty="0">
                <a:latin typeface="BIZ UDPゴシック" panose="020B0400000000000000" pitchFamily="50" charset="-128"/>
                <a:ea typeface="BIZ UDPゴシック" panose="020B0400000000000000" pitchFamily="50" charset="-128"/>
              </a:rPr>
              <a:t>】</a:t>
            </a:r>
            <a:br>
              <a:rPr kumimoji="1" lang="en-US" altLang="ja-JP" sz="2800" dirty="0">
                <a:latin typeface="BIZ UDPゴシック" panose="020B0400000000000000" pitchFamily="50" charset="-128"/>
                <a:ea typeface="BIZ UDPゴシック" panose="020B0400000000000000" pitchFamily="50" charset="-128"/>
              </a:rPr>
            </a:br>
            <a:r>
              <a:rPr kumimoji="1" lang="ja-JP" altLang="en-US" sz="4000" dirty="0">
                <a:latin typeface="BIZ UDPゴシック" panose="020B0400000000000000" pitchFamily="50" charset="-128"/>
                <a:ea typeface="BIZ UDPゴシック" panose="020B0400000000000000" pitchFamily="50" charset="-128"/>
              </a:rPr>
              <a:t>認知症バリアフリー社会実現のための手引き</a:t>
            </a:r>
          </a:p>
        </p:txBody>
      </p:sp>
      <p:sp>
        <p:nvSpPr>
          <p:cNvPr id="3" name="コンテンツ プレースホルダー 2">
            <a:extLst>
              <a:ext uri="{FF2B5EF4-FFF2-40B4-BE49-F238E27FC236}">
                <a16:creationId xmlns:a16="http://schemas.microsoft.com/office/drawing/2014/main" id="{E1489566-CE51-4D42-8ED0-E5EA1C658389}"/>
              </a:ext>
            </a:extLst>
          </p:cNvPr>
          <p:cNvSpPr>
            <a:spLocks noGrp="1"/>
          </p:cNvSpPr>
          <p:nvPr>
            <p:ph idx="1"/>
          </p:nvPr>
        </p:nvSpPr>
        <p:spPr>
          <a:xfrm>
            <a:off x="0" y="6164982"/>
            <a:ext cx="12192000" cy="549563"/>
          </a:xfrm>
        </p:spPr>
        <p:txBody>
          <a:bodyPr>
            <a:normAutofit/>
          </a:bodyPr>
          <a:lstStyle/>
          <a:p>
            <a:pPr marL="0" indent="0" algn="ctr">
              <a:buNone/>
            </a:pPr>
            <a:r>
              <a:rPr kumimoji="1" lang="ja-JP" altLang="en-US" dirty="0">
                <a:latin typeface="BIZ UDPゴシック" panose="020B0400000000000000" pitchFamily="50" charset="-128"/>
                <a:ea typeface="BIZ UDPゴシック" panose="020B0400000000000000" pitchFamily="50" charset="-128"/>
              </a:rPr>
              <a:t>（　架空の金融機関：会社名を記載　）</a:t>
            </a:r>
          </a:p>
        </p:txBody>
      </p:sp>
      <p:pic>
        <p:nvPicPr>
          <p:cNvPr id="6" name="図 5">
            <a:extLst>
              <a:ext uri="{FF2B5EF4-FFF2-40B4-BE49-F238E27FC236}">
                <a16:creationId xmlns:a16="http://schemas.microsoft.com/office/drawing/2014/main" id="{8D745AD7-B338-4CDE-801C-3E9019312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0540" y="1522226"/>
            <a:ext cx="3710920" cy="4430320"/>
          </a:xfrm>
          <a:prstGeom prst="rect">
            <a:avLst/>
          </a:prstGeom>
        </p:spPr>
      </p:pic>
    </p:spTree>
    <p:extLst>
      <p:ext uri="{BB962C8B-B14F-4D97-AF65-F5344CB8AC3E}">
        <p14:creationId xmlns:p14="http://schemas.microsoft.com/office/powerpoint/2010/main" val="3504970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40000"/>
              <a:lumOff val="60000"/>
            </a:schemeClr>
          </a:solidFill>
        </p:spPr>
        <p:txBody>
          <a:bodyPr>
            <a:normAutofit/>
          </a:bodyPr>
          <a:lstStyle/>
          <a:p>
            <a:r>
              <a:rPr kumimoji="1" lang="en-US" altLang="ja-JP"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r>
              <a:rPr kumimoji="1" lang="ja-JP" altLang="en-US"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事例編</a:t>
            </a:r>
            <a:r>
              <a:rPr kumimoji="1" lang="en-US" altLang="ja-JP"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r>
              <a:rPr kumimoji="1" lang="ja-JP" altLang="en-US"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a:t>
            </a:r>
            <a:r>
              <a:rPr kumimoji="1" lang="ja-JP" altLang="en-US" sz="36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認知症の人が安心して金融機関をご利用いただくために</a:t>
            </a:r>
            <a:endParaRPr kumimoji="1" lang="ja-JP" altLang="en-US" sz="54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992C1590-EDAB-4115-95EE-747E65128E5A}"/>
              </a:ext>
            </a:extLst>
          </p:cNvPr>
          <p:cNvSpPr txBox="1"/>
          <p:nvPr/>
        </p:nvSpPr>
        <p:spPr>
          <a:xfrm>
            <a:off x="106961" y="937434"/>
            <a:ext cx="1228437" cy="466281"/>
          </a:xfrm>
          <a:prstGeom prst="rect">
            <a:avLst/>
          </a:prstGeom>
          <a:noFill/>
        </p:spPr>
        <p:txBody>
          <a:bodyPr wrap="square">
            <a:spAutoFit/>
          </a:bodyPr>
          <a:lstStyle/>
          <a:p>
            <a:pPr marL="0" indent="0">
              <a:lnSpc>
                <a:spcPct val="90000"/>
              </a:lnSpc>
              <a:spcBef>
                <a:spcPts val="0"/>
              </a:spcBef>
              <a:buNone/>
            </a:pPr>
            <a:r>
              <a:rPr lang="ja-JP" altLang="en-US" sz="2700" dirty="0">
                <a:solidFill>
                  <a:schemeClr val="accent2">
                    <a:lumMod val="50000"/>
                  </a:schemeClr>
                </a:solidFill>
                <a:latin typeface="BIZ UDPゴシック" panose="020B0400000000000000" pitchFamily="50" charset="-128"/>
                <a:ea typeface="BIZ UDPゴシック" panose="020B0400000000000000" pitchFamily="50" charset="-128"/>
              </a:rPr>
              <a:t>事例❷</a:t>
            </a:r>
          </a:p>
        </p:txBody>
      </p:sp>
      <p:cxnSp>
        <p:nvCxnSpPr>
          <p:cNvPr id="9" name="直線コネクタ 8">
            <a:extLst>
              <a:ext uri="{FF2B5EF4-FFF2-40B4-BE49-F238E27FC236}">
                <a16:creationId xmlns:a16="http://schemas.microsoft.com/office/drawing/2014/main" id="{DD20192F-F065-4003-A3A7-1403F7768356}"/>
              </a:ext>
            </a:extLst>
          </p:cNvPr>
          <p:cNvCxnSpPr>
            <a:cxnSpLocks/>
          </p:cNvCxnSpPr>
          <p:nvPr/>
        </p:nvCxnSpPr>
        <p:spPr>
          <a:xfrm flipV="1">
            <a:off x="227034" y="1403715"/>
            <a:ext cx="9988682" cy="43360"/>
          </a:xfrm>
          <a:prstGeom prst="line">
            <a:avLst/>
          </a:prstGeom>
          <a:ln w="38100">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4FE5EB37-B5B5-4686-870E-7224654496B8}"/>
              </a:ext>
            </a:extLst>
          </p:cNvPr>
          <p:cNvSpPr txBox="1"/>
          <p:nvPr/>
        </p:nvSpPr>
        <p:spPr>
          <a:xfrm>
            <a:off x="1185380" y="937434"/>
            <a:ext cx="9751143" cy="466281"/>
          </a:xfrm>
          <a:prstGeom prst="rect">
            <a:avLst/>
          </a:prstGeom>
          <a:noFill/>
        </p:spPr>
        <p:txBody>
          <a:bodyPr wrap="square">
            <a:spAutoFit/>
          </a:bodyPr>
          <a:lstStyle/>
          <a:p>
            <a:pPr marL="0" indent="0">
              <a:lnSpc>
                <a:spcPct val="90000"/>
              </a:lnSpc>
              <a:spcBef>
                <a:spcPts val="0"/>
              </a:spcBef>
              <a:buNone/>
            </a:pPr>
            <a:r>
              <a:rPr lang="ja-JP" altLang="en-US" sz="2700" dirty="0">
                <a:latin typeface="BIZ UDPゴシック" panose="020B0400000000000000" pitchFamily="50" charset="-128"/>
                <a:ea typeface="BIZ UDPゴシック" panose="020B0400000000000000" pitchFamily="50" charset="-128"/>
              </a:rPr>
              <a:t>通帳や印鑑、保険証券などをなくしたと毎日のように訪れる</a:t>
            </a:r>
          </a:p>
        </p:txBody>
      </p:sp>
      <p:sp>
        <p:nvSpPr>
          <p:cNvPr id="5" name="四角形: 角を丸くする 4">
            <a:extLst>
              <a:ext uri="{FF2B5EF4-FFF2-40B4-BE49-F238E27FC236}">
                <a16:creationId xmlns:a16="http://schemas.microsoft.com/office/drawing/2014/main" id="{A983314F-5ED2-45D7-B4CF-20BF30702634}"/>
              </a:ext>
            </a:extLst>
          </p:cNvPr>
          <p:cNvSpPr/>
          <p:nvPr/>
        </p:nvSpPr>
        <p:spPr>
          <a:xfrm>
            <a:off x="154262" y="1522034"/>
            <a:ext cx="4093272" cy="195135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accent5">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通帳や印鑑、カードなどをなくしたと、</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毎日のように銀行にやってくる。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accent5">
                    <a:lumMod val="75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spc="-150" dirty="0">
                <a:solidFill>
                  <a:schemeClr val="tx1"/>
                </a:solidFill>
                <a:latin typeface="BIZ UDPゴシック" panose="020B0400000000000000" pitchFamily="50" charset="-128"/>
                <a:ea typeface="BIZ UDPゴシック" panose="020B0400000000000000" pitchFamily="50" charset="-128"/>
              </a:rPr>
              <a:t>あるいは何度も電話で問い合わせてくる。</a:t>
            </a:r>
            <a:endParaRPr kumimoji="1" lang="en-US" altLang="ja-JP" sz="1600" spc="-15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accent5">
                    <a:lumMod val="75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 通帳や保険証券などを再発行しても、</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また紛失し、再発行が繰り返される。</a:t>
            </a:r>
          </a:p>
        </p:txBody>
      </p:sp>
      <p:sp>
        <p:nvSpPr>
          <p:cNvPr id="14" name="四角形: 角を丸くする 13">
            <a:extLst>
              <a:ext uri="{FF2B5EF4-FFF2-40B4-BE49-F238E27FC236}">
                <a16:creationId xmlns:a16="http://schemas.microsoft.com/office/drawing/2014/main" id="{888372AF-9B76-44B9-AADD-CC8423BFD7B9}"/>
              </a:ext>
            </a:extLst>
          </p:cNvPr>
          <p:cNvSpPr/>
          <p:nvPr/>
        </p:nvSpPr>
        <p:spPr>
          <a:xfrm>
            <a:off x="4837472" y="1687042"/>
            <a:ext cx="4581832" cy="192093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400"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認知症全般に広く認められる典型的な症状である</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lang="en-US" altLang="ja-JP"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記憶力低下により、しまった場所やしまったことを</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忘れてしまうことがある。あるいは、紛失してしまっ</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たことからくる行為であることを理解する。</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通帳等や保険証券などを、再発行してもらったこと</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lang="en-US" altLang="ja-JP"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自体もすっかり忘れてしまう場合がある。</a:t>
            </a:r>
          </a:p>
          <a:p>
            <a:r>
              <a:rPr kumimoji="1" lang="ja-JP" altLang="en-US" sz="1400"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もの忘れからくる不安や、恐怖心から何度も確認に</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lang="en-US" altLang="ja-JP"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来てしまう場合もある。</a:t>
            </a:r>
          </a:p>
          <a:p>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2BE6A694-7449-4FAC-95F6-358410500D39}"/>
              </a:ext>
            </a:extLst>
          </p:cNvPr>
          <p:cNvSpPr/>
          <p:nvPr/>
        </p:nvSpPr>
        <p:spPr>
          <a:xfrm>
            <a:off x="154262" y="3854187"/>
            <a:ext cx="11762434" cy="2802252"/>
          </a:xfrm>
          <a:prstGeom prst="roundRect">
            <a:avLst/>
          </a:prstGeom>
          <a:solidFill>
            <a:schemeClr val="accent4">
              <a:lumMod val="20000"/>
              <a:lumOff val="8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t" anchorCtr="0"/>
          <a:lstStyle/>
          <a:p>
            <a:pPr>
              <a:spcBef>
                <a:spcPts val="300"/>
              </a:spcBef>
            </a:pPr>
            <a:endParaRPr kumimoji="1" lang="en-US" altLang="ja-JP" sz="500" dirty="0">
              <a:solidFill>
                <a:schemeClr val="tx1"/>
              </a:solidFill>
              <a:latin typeface="BIZ UDPゴシック" panose="020B0400000000000000" pitchFamily="50" charset="-128"/>
              <a:ea typeface="BIZ UDPゴシック" panose="020B0400000000000000" pitchFamily="50" charset="-128"/>
            </a:endParaRPr>
          </a:p>
          <a:p>
            <a:pPr>
              <a:spcBef>
                <a:spcPts val="300"/>
              </a:spcBef>
            </a:pPr>
            <a:r>
              <a:rPr kumimoji="1" lang="ja-JP" altLang="en-US" sz="1400"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 毎日繰り返されることであっても、本人にとっては、いま大事なものがないことだけが事実である。</a:t>
            </a:r>
          </a:p>
          <a:p>
            <a:pPr>
              <a:spcBef>
                <a:spcPts val="300"/>
              </a:spcBef>
            </a:pPr>
            <a:r>
              <a:rPr kumimoji="1" lang="ja-JP" altLang="en-US" sz="1400"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 不安な気持ち、焦る気持ちを理解し、まず「大丈夫ですよ」といったんは本人の言葉を受けとめる柔軟な対応を心がけ安心してもらう。　　　　　　　　</a:t>
            </a:r>
          </a:p>
          <a:p>
            <a:pPr>
              <a:spcBef>
                <a:spcPts val="300"/>
              </a:spcBef>
            </a:pPr>
            <a:r>
              <a:rPr lang="ja-JP" altLang="en-US" sz="1400" b="1" dirty="0">
                <a:solidFill>
                  <a:schemeClr val="accent3">
                    <a:lumMod val="50000"/>
                  </a:schemeClr>
                </a:solidFill>
                <a:latin typeface="BIZ UDPゴシック" panose="020B0400000000000000" pitchFamily="50" charset="-128"/>
                <a:ea typeface="BIZ UDPゴシック" panose="020B0400000000000000" pitchFamily="50" charset="-128"/>
              </a:rPr>
              <a:t>✕</a:t>
            </a:r>
            <a:r>
              <a:rPr kumimoji="1" lang="en-US" altLang="ja-JP"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「昨日もいらっしゃいましたよね</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またなくされましたか</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などの言葉は避ける。本人は侮辱されたと不快に感じ、感情的になることもある。</a:t>
            </a:r>
          </a:p>
          <a:p>
            <a:pPr>
              <a:spcBef>
                <a:spcPts val="300"/>
              </a:spcBef>
            </a:pPr>
            <a:r>
              <a:rPr kumimoji="1" lang="ja-JP" altLang="en-US" sz="1400"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 「では、こちらでゆっくりお話を伺いますね</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と、落ち着ける場所に案内し、本人の訴えを聞く。できればいつも応対する職員を決めておくとよい。</a:t>
            </a:r>
          </a:p>
          <a:p>
            <a:pPr>
              <a:spcBef>
                <a:spcPts val="300"/>
              </a:spcBef>
            </a:pPr>
            <a:r>
              <a:rPr kumimoji="1" lang="ja-JP" altLang="en-US" sz="1400"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 落ち着いて話ができるように、直接応対する人は基本的には</a:t>
            </a:r>
            <a:r>
              <a:rPr kumimoji="1" lang="en-US" altLang="ja-JP" sz="1400" dirty="0">
                <a:solidFill>
                  <a:schemeClr val="tx1"/>
                </a:solidFill>
                <a:latin typeface="BIZ UDPゴシック" panose="020B0400000000000000" pitchFamily="50" charset="-128"/>
                <a:ea typeface="BIZ UDPゴシック" panose="020B0400000000000000" pitchFamily="50" charset="-128"/>
              </a:rPr>
              <a:t>1</a:t>
            </a:r>
            <a:r>
              <a:rPr kumimoji="1" lang="ja-JP" altLang="en-US" sz="1400" dirty="0">
                <a:solidFill>
                  <a:schemeClr val="tx1"/>
                </a:solidFill>
                <a:latin typeface="BIZ UDPゴシック" panose="020B0400000000000000" pitchFamily="50" charset="-128"/>
                <a:ea typeface="BIZ UDPゴシック" panose="020B0400000000000000" pitchFamily="50" charset="-128"/>
              </a:rPr>
              <a:t>人がよい。</a:t>
            </a:r>
          </a:p>
          <a:p>
            <a:pPr>
              <a:spcBef>
                <a:spcPts val="300"/>
              </a:spcBef>
            </a:pPr>
            <a:r>
              <a:rPr kumimoji="1" lang="ja-JP" altLang="en-US" sz="1400"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 複数人で対応せざるを得ない場合であっても、本人を混乱させることのないように心がける。</a:t>
            </a:r>
          </a:p>
          <a:p>
            <a:pPr>
              <a:spcBef>
                <a:spcPts val="300"/>
              </a:spcBef>
            </a:pPr>
            <a:r>
              <a:rPr kumimoji="1" lang="ja-JP" altLang="en-US" sz="1400"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 向かい合わせではなく斜め前の位置で応対すると、緊張がほぐれやすい。</a:t>
            </a:r>
          </a:p>
          <a:p>
            <a:pPr>
              <a:spcBef>
                <a:spcPts val="300"/>
              </a:spcBef>
            </a:pPr>
            <a:r>
              <a:rPr kumimoji="1" lang="ja-JP" altLang="en-US" sz="1400"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 相手の話は否定せずに、そのまま受け止めながら、話をするうちに、本人が納得して帰る場合もある。</a:t>
            </a:r>
          </a:p>
          <a:p>
            <a:r>
              <a:rPr kumimoji="1" lang="ja-JP" altLang="en-US" sz="1400"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 通帳などを何度も紛失するのは、認知症の初期からみられる症状で、金銭管理が難しくなっているサインでもある。早期受診や早期対応が必要</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な時期であるため、家族もしくは地域包括支援センターに連絡し、情報を共有することも必要になる。</a:t>
            </a:r>
          </a:p>
          <a:p>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3BFEAAEF-2A70-4171-8C0A-ABE42FC3072F}"/>
              </a:ext>
            </a:extLst>
          </p:cNvPr>
          <p:cNvSpPr/>
          <p:nvPr/>
        </p:nvSpPr>
        <p:spPr>
          <a:xfrm>
            <a:off x="4837471" y="1512522"/>
            <a:ext cx="4008805" cy="29907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rPr>
              <a:t>なぜこのような行動がみられるのか</a:t>
            </a:r>
            <a:endParaRPr kumimoji="1" lang="ja-JP" altLang="en-US" dirty="0">
              <a:solidFill>
                <a:schemeClr val="bg1"/>
              </a:solidFill>
            </a:endParaRPr>
          </a:p>
        </p:txBody>
      </p:sp>
      <p:sp>
        <p:nvSpPr>
          <p:cNvPr id="17" name="矢印: 下 16">
            <a:extLst>
              <a:ext uri="{FF2B5EF4-FFF2-40B4-BE49-F238E27FC236}">
                <a16:creationId xmlns:a16="http://schemas.microsoft.com/office/drawing/2014/main" id="{20381D08-5B22-4D9F-ADB0-BA21D9454883}"/>
              </a:ext>
            </a:extLst>
          </p:cNvPr>
          <p:cNvSpPr/>
          <p:nvPr/>
        </p:nvSpPr>
        <p:spPr>
          <a:xfrm rot="16200000">
            <a:off x="4198374" y="2307314"/>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24466200-D353-4DA3-BF69-7E36686C3256}"/>
              </a:ext>
            </a:extLst>
          </p:cNvPr>
          <p:cNvSpPr/>
          <p:nvPr/>
        </p:nvSpPr>
        <p:spPr>
          <a:xfrm>
            <a:off x="154263" y="3657137"/>
            <a:ext cx="2273037" cy="394097"/>
          </a:xfrm>
          <a:prstGeom prst="roundRect">
            <a:avLst/>
          </a:prstGeom>
          <a:solidFill>
            <a:schemeClr val="accent4">
              <a:lumMod val="60000"/>
              <a:lumOff val="4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2">
                    <a:lumMod val="50000"/>
                  </a:schemeClr>
                </a:solidFill>
              </a:rPr>
              <a:t>●</a:t>
            </a:r>
            <a:r>
              <a:rPr kumimoji="1" lang="ja-JP" altLang="en-US" dirty="0">
                <a:solidFill>
                  <a:schemeClr val="tx1"/>
                </a:solidFill>
              </a:rPr>
              <a:t> 対応のポイント</a:t>
            </a:r>
          </a:p>
        </p:txBody>
      </p:sp>
      <p:sp>
        <p:nvSpPr>
          <p:cNvPr id="19" name="矢印: 下 18">
            <a:extLst>
              <a:ext uri="{FF2B5EF4-FFF2-40B4-BE49-F238E27FC236}">
                <a16:creationId xmlns:a16="http://schemas.microsoft.com/office/drawing/2014/main" id="{C147F73F-E7DD-464E-98E3-6B846404BF71}"/>
              </a:ext>
            </a:extLst>
          </p:cNvPr>
          <p:cNvSpPr/>
          <p:nvPr/>
        </p:nvSpPr>
        <p:spPr>
          <a:xfrm>
            <a:off x="6440130" y="3545036"/>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 name="図 3">
            <a:extLst>
              <a:ext uri="{FF2B5EF4-FFF2-40B4-BE49-F238E27FC236}">
                <a16:creationId xmlns:a16="http://schemas.microsoft.com/office/drawing/2014/main" id="{ABB6CBDC-34DE-4580-8698-258496B46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3875" y="1512522"/>
            <a:ext cx="2513863" cy="2287898"/>
          </a:xfrm>
          <a:prstGeom prst="rect">
            <a:avLst/>
          </a:prstGeom>
        </p:spPr>
      </p:pic>
    </p:spTree>
    <p:extLst>
      <p:ext uri="{BB962C8B-B14F-4D97-AF65-F5344CB8AC3E}">
        <p14:creationId xmlns:p14="http://schemas.microsoft.com/office/powerpoint/2010/main" val="1085122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40000"/>
              <a:lumOff val="60000"/>
            </a:schemeClr>
          </a:solidFill>
        </p:spPr>
        <p:txBody>
          <a:bodyPr>
            <a:normAutofit/>
          </a:bodyPr>
          <a:lstStyle/>
          <a:p>
            <a:r>
              <a:rPr kumimoji="1" lang="en-US" altLang="ja-JP"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r>
              <a:rPr kumimoji="1" lang="ja-JP" altLang="en-US"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事例編</a:t>
            </a:r>
            <a:r>
              <a:rPr kumimoji="1" lang="en-US" altLang="ja-JP"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r>
              <a:rPr kumimoji="1" lang="ja-JP" altLang="en-US"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a:t>
            </a:r>
            <a:r>
              <a:rPr kumimoji="1" lang="ja-JP" altLang="en-US" sz="36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認知症の人が安心して金融機関をご利用いただくために</a:t>
            </a:r>
            <a:endParaRPr kumimoji="1" lang="ja-JP" altLang="en-US" sz="54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992C1590-EDAB-4115-95EE-747E65128E5A}"/>
              </a:ext>
            </a:extLst>
          </p:cNvPr>
          <p:cNvSpPr txBox="1"/>
          <p:nvPr/>
        </p:nvSpPr>
        <p:spPr>
          <a:xfrm>
            <a:off x="205283" y="937434"/>
            <a:ext cx="1228437" cy="424732"/>
          </a:xfrm>
          <a:prstGeom prst="rect">
            <a:avLst/>
          </a:prstGeom>
          <a:noFill/>
        </p:spPr>
        <p:txBody>
          <a:bodyPr wrap="square">
            <a:spAutoFit/>
          </a:bodyPr>
          <a:lstStyle/>
          <a:p>
            <a:pPr marL="0" indent="0">
              <a:lnSpc>
                <a:spcPct val="90000"/>
              </a:lnSpc>
              <a:spcBef>
                <a:spcPts val="0"/>
              </a:spcBef>
              <a:buNone/>
            </a:pPr>
            <a:r>
              <a:rPr lang="ja-JP" altLang="en-US" sz="2400" dirty="0">
                <a:solidFill>
                  <a:schemeClr val="accent2">
                    <a:lumMod val="50000"/>
                  </a:schemeClr>
                </a:solidFill>
                <a:latin typeface="BIZ UDPゴシック" panose="020B0400000000000000" pitchFamily="50" charset="-128"/>
                <a:ea typeface="BIZ UDPゴシック" panose="020B0400000000000000" pitchFamily="50" charset="-128"/>
              </a:rPr>
              <a:t>事例❸</a:t>
            </a:r>
          </a:p>
        </p:txBody>
      </p:sp>
      <p:cxnSp>
        <p:nvCxnSpPr>
          <p:cNvPr id="9" name="直線コネクタ 8">
            <a:extLst>
              <a:ext uri="{FF2B5EF4-FFF2-40B4-BE49-F238E27FC236}">
                <a16:creationId xmlns:a16="http://schemas.microsoft.com/office/drawing/2014/main" id="{DD20192F-F065-4003-A3A7-1403F7768356}"/>
              </a:ext>
            </a:extLst>
          </p:cNvPr>
          <p:cNvCxnSpPr>
            <a:cxnSpLocks/>
          </p:cNvCxnSpPr>
          <p:nvPr/>
        </p:nvCxnSpPr>
        <p:spPr>
          <a:xfrm>
            <a:off x="154261" y="1447075"/>
            <a:ext cx="11762436" cy="0"/>
          </a:xfrm>
          <a:prstGeom prst="line">
            <a:avLst/>
          </a:prstGeom>
          <a:ln w="38100">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4FE5EB37-B5B5-4686-870E-7224654496B8}"/>
              </a:ext>
            </a:extLst>
          </p:cNvPr>
          <p:cNvSpPr txBox="1"/>
          <p:nvPr/>
        </p:nvSpPr>
        <p:spPr>
          <a:xfrm>
            <a:off x="1175550" y="937434"/>
            <a:ext cx="5589043" cy="424732"/>
          </a:xfrm>
          <a:prstGeom prst="rect">
            <a:avLst/>
          </a:prstGeom>
          <a:noFill/>
        </p:spPr>
        <p:txBody>
          <a:bodyPr wrap="square">
            <a:spAutoFit/>
          </a:bodyPr>
          <a:lstStyle/>
          <a:p>
            <a:pPr marL="0" indent="0">
              <a:lnSpc>
                <a:spcPct val="90000"/>
              </a:lnSpc>
              <a:spcBef>
                <a:spcPts val="0"/>
              </a:spcBef>
              <a:buNone/>
            </a:pPr>
            <a:r>
              <a:rPr lang="ja-JP" altLang="en-US" sz="2400" dirty="0">
                <a:latin typeface="BIZ UDPゴシック" panose="020B0400000000000000" pitchFamily="50" charset="-128"/>
                <a:ea typeface="BIZ UDPゴシック" panose="020B0400000000000000" pitchFamily="50" charset="-128"/>
              </a:rPr>
              <a:t>商品の説明をしても分かってもらえない</a:t>
            </a:r>
          </a:p>
        </p:txBody>
      </p:sp>
      <p:sp>
        <p:nvSpPr>
          <p:cNvPr id="5" name="四角形: 角を丸くする 4">
            <a:extLst>
              <a:ext uri="{FF2B5EF4-FFF2-40B4-BE49-F238E27FC236}">
                <a16:creationId xmlns:a16="http://schemas.microsoft.com/office/drawing/2014/main" id="{A983314F-5ED2-45D7-B4CF-20BF30702634}"/>
              </a:ext>
            </a:extLst>
          </p:cNvPr>
          <p:cNvSpPr/>
          <p:nvPr/>
        </p:nvSpPr>
        <p:spPr>
          <a:xfrm>
            <a:off x="154261" y="1649855"/>
            <a:ext cx="4833357" cy="175317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500" dirty="0">
                <a:solidFill>
                  <a:schemeClr val="accent5">
                    <a:lumMod val="75000"/>
                  </a:schemeClr>
                </a:solidFill>
                <a:latin typeface="BIZ UDPゴシック" panose="020B0400000000000000" pitchFamily="50" charset="-128"/>
                <a:ea typeface="BIZ UDPゴシック" panose="020B0400000000000000" pitchFamily="50" charset="-128"/>
              </a:rPr>
              <a:t>● </a:t>
            </a:r>
            <a:r>
              <a:rPr kumimoji="1" lang="ja-JP" altLang="en-US" sz="1500" dirty="0">
                <a:solidFill>
                  <a:schemeClr val="tx1"/>
                </a:solidFill>
                <a:latin typeface="BIZ UDPゴシック" panose="020B0400000000000000" pitchFamily="50" charset="-128"/>
                <a:ea typeface="BIZ UDPゴシック" panose="020B0400000000000000" pitchFamily="50" charset="-128"/>
              </a:rPr>
              <a:t>金融商品や保険の内容や手続きの方法を説明して</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r>
              <a:rPr lang="en-US" altLang="ja-JP" sz="1500" dirty="0">
                <a:solidFill>
                  <a:schemeClr val="tx1"/>
                </a:solidFill>
                <a:latin typeface="BIZ UDPゴシック" panose="020B0400000000000000" pitchFamily="50" charset="-128"/>
                <a:ea typeface="BIZ UDPゴシック" panose="020B0400000000000000" pitchFamily="50" charset="-128"/>
              </a:rPr>
              <a:t>     </a:t>
            </a:r>
            <a:r>
              <a:rPr kumimoji="1" lang="ja-JP" altLang="en-US" sz="1500" dirty="0">
                <a:solidFill>
                  <a:schemeClr val="tx1"/>
                </a:solidFill>
                <a:latin typeface="BIZ UDPゴシック" panose="020B0400000000000000" pitchFamily="50" charset="-128"/>
                <a:ea typeface="BIZ UDPゴシック" panose="020B0400000000000000" pitchFamily="50" charset="-128"/>
              </a:rPr>
              <a:t>も、わかっていないようだ。</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500" dirty="0">
                <a:solidFill>
                  <a:schemeClr val="accent5">
                    <a:lumMod val="75000"/>
                  </a:schemeClr>
                </a:solidFill>
                <a:latin typeface="BIZ UDPゴシック" panose="020B0400000000000000" pitchFamily="50" charset="-128"/>
                <a:ea typeface="BIZ UDPゴシック" panose="020B0400000000000000" pitchFamily="50" charset="-128"/>
              </a:rPr>
              <a:t>●</a:t>
            </a:r>
            <a:r>
              <a:rPr kumimoji="1" lang="ja-JP" altLang="en-US" sz="1500" dirty="0">
                <a:solidFill>
                  <a:schemeClr val="tx1"/>
                </a:solidFill>
                <a:latin typeface="BIZ UDPゴシック" panose="020B0400000000000000" pitchFamily="50" charset="-128"/>
                <a:ea typeface="BIZ UDPゴシック" panose="020B0400000000000000" pitchFamily="50" charset="-128"/>
              </a:rPr>
              <a:t> 理解してもらえたと思っても、すぐに忘れている。</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500" dirty="0">
                <a:solidFill>
                  <a:schemeClr val="accent5">
                    <a:lumMod val="75000"/>
                  </a:schemeClr>
                </a:solidFill>
                <a:latin typeface="BIZ UDPゴシック" panose="020B0400000000000000" pitchFamily="50" charset="-128"/>
                <a:ea typeface="BIZ UDPゴシック" panose="020B0400000000000000" pitchFamily="50" charset="-128"/>
              </a:rPr>
              <a:t>●</a:t>
            </a:r>
            <a:r>
              <a:rPr kumimoji="1" lang="ja-JP" altLang="en-US" sz="1500" dirty="0">
                <a:solidFill>
                  <a:schemeClr val="tx1"/>
                </a:solidFill>
                <a:latin typeface="BIZ UDPゴシック" panose="020B0400000000000000" pitchFamily="50" charset="-128"/>
                <a:ea typeface="BIZ UDPゴシック" panose="020B0400000000000000" pitchFamily="50" charset="-128"/>
              </a:rPr>
              <a:t> 金融商品や保険契約後の来店に、契約内容に</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r>
              <a:rPr lang="en-US" altLang="ja-JP" sz="1500" dirty="0">
                <a:solidFill>
                  <a:schemeClr val="tx1"/>
                </a:solidFill>
                <a:latin typeface="BIZ UDPゴシック" panose="020B0400000000000000" pitchFamily="50" charset="-128"/>
                <a:ea typeface="BIZ UDPゴシック" panose="020B0400000000000000" pitchFamily="50" charset="-128"/>
              </a:rPr>
              <a:t>    </a:t>
            </a:r>
            <a:r>
              <a:rPr kumimoji="1" lang="ja-JP" altLang="en-US" sz="1500" dirty="0">
                <a:solidFill>
                  <a:schemeClr val="tx1"/>
                </a:solidFill>
                <a:latin typeface="BIZ UDPゴシック" panose="020B0400000000000000" pitchFamily="50" charset="-128"/>
                <a:ea typeface="BIZ UDPゴシック" panose="020B0400000000000000" pitchFamily="50" charset="-128"/>
              </a:rPr>
              <a:t>ついて話をしたら、契約したことをすっかり</a:t>
            </a:r>
            <a:endParaRPr kumimoji="1" lang="en-US" altLang="ja-JP" sz="1500" dirty="0">
              <a:solidFill>
                <a:schemeClr val="tx1"/>
              </a:solidFill>
              <a:latin typeface="BIZ UDPゴシック" panose="020B0400000000000000" pitchFamily="50" charset="-128"/>
              <a:ea typeface="BIZ UDPゴシック" panose="020B0400000000000000" pitchFamily="50" charset="-128"/>
            </a:endParaRPr>
          </a:p>
          <a:p>
            <a:r>
              <a:rPr lang="en-US" altLang="ja-JP" sz="1500" dirty="0">
                <a:solidFill>
                  <a:schemeClr val="tx1"/>
                </a:solidFill>
                <a:latin typeface="BIZ UDPゴシック" panose="020B0400000000000000" pitchFamily="50" charset="-128"/>
                <a:ea typeface="BIZ UDPゴシック" panose="020B0400000000000000" pitchFamily="50" charset="-128"/>
              </a:rPr>
              <a:t>    </a:t>
            </a:r>
            <a:r>
              <a:rPr kumimoji="1" lang="ja-JP" altLang="en-US" sz="1500" dirty="0">
                <a:solidFill>
                  <a:schemeClr val="tx1"/>
                </a:solidFill>
                <a:latin typeface="BIZ UDPゴシック" panose="020B0400000000000000" pitchFamily="50" charset="-128"/>
                <a:ea typeface="BIZ UDPゴシック" panose="020B0400000000000000" pitchFamily="50" charset="-128"/>
              </a:rPr>
              <a:t>忘れていた。</a:t>
            </a:r>
          </a:p>
        </p:txBody>
      </p:sp>
      <p:sp>
        <p:nvSpPr>
          <p:cNvPr id="14" name="四角形: 角を丸くする 13">
            <a:extLst>
              <a:ext uri="{FF2B5EF4-FFF2-40B4-BE49-F238E27FC236}">
                <a16:creationId xmlns:a16="http://schemas.microsoft.com/office/drawing/2014/main" id="{888372AF-9B76-44B9-AADD-CC8423BFD7B9}"/>
              </a:ext>
            </a:extLst>
          </p:cNvPr>
          <p:cNvSpPr/>
          <p:nvPr/>
        </p:nvSpPr>
        <p:spPr>
          <a:xfrm>
            <a:off x="5604389" y="1814863"/>
            <a:ext cx="6312307" cy="175317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en-US" altLang="ja-JP" sz="200" dirty="0">
              <a:solidFill>
                <a:schemeClr val="accent2">
                  <a:lumMod val="75000"/>
                </a:schemeClr>
              </a:solidFill>
              <a:latin typeface="BIZ UDPゴシック" panose="020B0400000000000000" pitchFamily="50" charset="-128"/>
              <a:ea typeface="BIZ UDPゴシック" panose="020B0400000000000000" pitchFamily="50" charset="-128"/>
            </a:endParaRPr>
          </a:p>
          <a:p>
            <a:r>
              <a:rPr kumimoji="1"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理解・判断力の低下により、説明された内容がなかなか理解しづ　　</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らい場合がある。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記憶力の低下により、聞いたことを覚えられない。覚えてもすぐ</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に忘れてしまう</a:t>
            </a:r>
            <a:r>
              <a:rPr lang="ja-JP" altLang="en-US" sz="1600" dirty="0">
                <a:solidFill>
                  <a:schemeClr val="tx1"/>
                </a:solidFill>
                <a:latin typeface="BIZ UDPゴシック" panose="020B0400000000000000" pitchFamily="50" charset="-128"/>
                <a:ea typeface="BIZ UDPゴシック" panose="020B0400000000000000" pitchFamily="50" charset="-128"/>
              </a:rPr>
              <a:t>場合がある</a:t>
            </a:r>
            <a:r>
              <a:rPr kumimoji="1" lang="ja-JP" altLang="en-US" sz="16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記憶力の低下により、契約した行為自体の記憶が抜けてしまう</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場合がある。</a:t>
            </a: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2BE6A694-7449-4FAC-95F6-358410500D39}"/>
              </a:ext>
            </a:extLst>
          </p:cNvPr>
          <p:cNvSpPr/>
          <p:nvPr/>
        </p:nvSpPr>
        <p:spPr>
          <a:xfrm>
            <a:off x="154263" y="4060666"/>
            <a:ext cx="6610331" cy="2752987"/>
          </a:xfrm>
          <a:prstGeom prst="roundRect">
            <a:avLst/>
          </a:prstGeom>
          <a:solidFill>
            <a:schemeClr val="accent4">
              <a:lumMod val="20000"/>
              <a:lumOff val="8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t" anchorCtr="0"/>
          <a:lstStyle/>
          <a:p>
            <a:endParaRPr kumimoji="1" lang="en-US" altLang="ja-JP" sz="2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 ゆっくり、一つひとつ確認しながら丁寧に説明する。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 商品の内容が理解できず財産管理が難しいと判断される場合の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対応を、予め取り決めておく。</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  相手の話は否定せずに、そのまま受け止めながら、契約の内容に</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ついてゆっくり確認していく。</a:t>
            </a:r>
          </a:p>
          <a:p>
            <a:endParaRPr lang="en-US" altLang="ja-JP" sz="500" dirty="0">
              <a:solidFill>
                <a:schemeClr val="accent4">
                  <a:lumMod val="75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  契約したことを忘れている場合などは、適切なケアを受けていない</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可能性があるので、必要に応じて、家族や地域包括支援セン   </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ターと連絡を取ることや、成年後見制度の活用につなげることも</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考えられる。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300" dirty="0">
              <a:solidFill>
                <a:schemeClr val="tx1"/>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3BFEAAEF-2A70-4171-8C0A-ABE42FC3072F}"/>
              </a:ext>
            </a:extLst>
          </p:cNvPr>
          <p:cNvSpPr/>
          <p:nvPr/>
        </p:nvSpPr>
        <p:spPr>
          <a:xfrm>
            <a:off x="5604389" y="1640343"/>
            <a:ext cx="4008805" cy="29907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rPr>
              <a:t>なぜこのような行動がみられるのか</a:t>
            </a:r>
            <a:endParaRPr kumimoji="1" lang="ja-JP" altLang="en-US" dirty="0">
              <a:solidFill>
                <a:schemeClr val="bg1"/>
              </a:solidFill>
            </a:endParaRPr>
          </a:p>
        </p:txBody>
      </p:sp>
      <p:sp>
        <p:nvSpPr>
          <p:cNvPr id="17" name="矢印: 下 16">
            <a:extLst>
              <a:ext uri="{FF2B5EF4-FFF2-40B4-BE49-F238E27FC236}">
                <a16:creationId xmlns:a16="http://schemas.microsoft.com/office/drawing/2014/main" id="{20381D08-5B22-4D9F-ADB0-BA21D9454883}"/>
              </a:ext>
            </a:extLst>
          </p:cNvPr>
          <p:cNvSpPr/>
          <p:nvPr/>
        </p:nvSpPr>
        <p:spPr>
          <a:xfrm rot="16200000">
            <a:off x="4951875" y="2514584"/>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24466200-D353-4DA3-BF69-7E36686C3256}"/>
              </a:ext>
            </a:extLst>
          </p:cNvPr>
          <p:cNvSpPr/>
          <p:nvPr/>
        </p:nvSpPr>
        <p:spPr>
          <a:xfrm>
            <a:off x="154263" y="3804622"/>
            <a:ext cx="2273037" cy="394097"/>
          </a:xfrm>
          <a:prstGeom prst="roundRect">
            <a:avLst/>
          </a:prstGeom>
          <a:solidFill>
            <a:schemeClr val="accent4">
              <a:lumMod val="60000"/>
              <a:lumOff val="4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2">
                    <a:lumMod val="50000"/>
                  </a:schemeClr>
                </a:solidFill>
              </a:rPr>
              <a:t>●</a:t>
            </a:r>
            <a:r>
              <a:rPr kumimoji="1" lang="ja-JP" altLang="en-US" dirty="0">
                <a:solidFill>
                  <a:schemeClr val="tx1"/>
                </a:solidFill>
              </a:rPr>
              <a:t> 対応のポイント</a:t>
            </a:r>
          </a:p>
        </p:txBody>
      </p:sp>
      <p:sp>
        <p:nvSpPr>
          <p:cNvPr id="19" name="矢印: 下 18">
            <a:extLst>
              <a:ext uri="{FF2B5EF4-FFF2-40B4-BE49-F238E27FC236}">
                <a16:creationId xmlns:a16="http://schemas.microsoft.com/office/drawing/2014/main" id="{C147F73F-E7DD-464E-98E3-6B846404BF71}"/>
              </a:ext>
            </a:extLst>
          </p:cNvPr>
          <p:cNvSpPr/>
          <p:nvPr/>
        </p:nvSpPr>
        <p:spPr>
          <a:xfrm>
            <a:off x="5934215" y="3646982"/>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61883EE4-90A9-4831-8921-D301B720B25B}"/>
              </a:ext>
            </a:extLst>
          </p:cNvPr>
          <p:cNvSpPr txBox="1"/>
          <p:nvPr/>
        </p:nvSpPr>
        <p:spPr>
          <a:xfrm>
            <a:off x="6779956" y="922686"/>
            <a:ext cx="1228437" cy="424732"/>
          </a:xfrm>
          <a:prstGeom prst="rect">
            <a:avLst/>
          </a:prstGeom>
          <a:noFill/>
        </p:spPr>
        <p:txBody>
          <a:bodyPr wrap="square">
            <a:spAutoFit/>
          </a:bodyPr>
          <a:lstStyle/>
          <a:p>
            <a:pPr marL="0" indent="0">
              <a:lnSpc>
                <a:spcPct val="90000"/>
              </a:lnSpc>
              <a:spcBef>
                <a:spcPts val="0"/>
              </a:spcBef>
              <a:buNone/>
            </a:pPr>
            <a:r>
              <a:rPr lang="ja-JP" altLang="en-US" sz="2400" dirty="0">
                <a:solidFill>
                  <a:schemeClr val="accent2">
                    <a:lumMod val="50000"/>
                  </a:schemeClr>
                </a:solidFill>
                <a:latin typeface="BIZ UDPゴシック" panose="020B0400000000000000" pitchFamily="50" charset="-128"/>
                <a:ea typeface="BIZ UDPゴシック" panose="020B0400000000000000" pitchFamily="50" charset="-128"/>
              </a:rPr>
              <a:t>事例❹</a:t>
            </a:r>
          </a:p>
        </p:txBody>
      </p:sp>
      <p:sp>
        <p:nvSpPr>
          <p:cNvPr id="21" name="テキスト ボックス 20">
            <a:extLst>
              <a:ext uri="{FF2B5EF4-FFF2-40B4-BE49-F238E27FC236}">
                <a16:creationId xmlns:a16="http://schemas.microsoft.com/office/drawing/2014/main" id="{F1790EDB-8FBF-46F2-ADDD-327C730EBCD2}"/>
              </a:ext>
            </a:extLst>
          </p:cNvPr>
          <p:cNvSpPr txBox="1"/>
          <p:nvPr/>
        </p:nvSpPr>
        <p:spPr>
          <a:xfrm>
            <a:off x="7750223" y="912853"/>
            <a:ext cx="4065640" cy="424732"/>
          </a:xfrm>
          <a:prstGeom prst="rect">
            <a:avLst/>
          </a:prstGeom>
          <a:noFill/>
        </p:spPr>
        <p:txBody>
          <a:bodyPr wrap="square">
            <a:spAutoFit/>
          </a:bodyPr>
          <a:lstStyle/>
          <a:p>
            <a:pPr marL="0" indent="0">
              <a:lnSpc>
                <a:spcPct val="90000"/>
              </a:lnSpc>
              <a:spcBef>
                <a:spcPts val="0"/>
              </a:spcBef>
              <a:buNone/>
            </a:pPr>
            <a:r>
              <a:rPr lang="ja-JP" altLang="en-US" sz="2400" dirty="0">
                <a:latin typeface="BIZ UDPゴシック" panose="020B0400000000000000" pitchFamily="50" charset="-128"/>
                <a:ea typeface="BIZ UDPゴシック" panose="020B0400000000000000" pitchFamily="50" charset="-128"/>
              </a:rPr>
              <a:t>契約したことを忘れている</a:t>
            </a:r>
          </a:p>
        </p:txBody>
      </p:sp>
      <p:pic>
        <p:nvPicPr>
          <p:cNvPr id="6" name="図 5">
            <a:extLst>
              <a:ext uri="{FF2B5EF4-FFF2-40B4-BE49-F238E27FC236}">
                <a16:creationId xmlns:a16="http://schemas.microsoft.com/office/drawing/2014/main" id="{4E2F2BC7-7FDC-4E2A-A8E8-88BC72FE5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3983" y="3834580"/>
            <a:ext cx="5318690" cy="2752991"/>
          </a:xfrm>
          <a:prstGeom prst="rect">
            <a:avLst/>
          </a:prstGeom>
        </p:spPr>
      </p:pic>
    </p:spTree>
    <p:extLst>
      <p:ext uri="{BB962C8B-B14F-4D97-AF65-F5344CB8AC3E}">
        <p14:creationId xmlns:p14="http://schemas.microsoft.com/office/powerpoint/2010/main" val="1278509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40000"/>
              <a:lumOff val="60000"/>
            </a:schemeClr>
          </a:solidFill>
        </p:spPr>
        <p:txBody>
          <a:bodyPr>
            <a:normAutofit/>
          </a:bodyPr>
          <a:lstStyle/>
          <a:p>
            <a:r>
              <a:rPr kumimoji="1" lang="en-US" altLang="ja-JP"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r>
              <a:rPr kumimoji="1" lang="ja-JP" altLang="en-US"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事例編</a:t>
            </a:r>
            <a:r>
              <a:rPr kumimoji="1" lang="en-US" altLang="ja-JP"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r>
              <a:rPr kumimoji="1" lang="ja-JP" altLang="en-US"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a:t>
            </a:r>
            <a:r>
              <a:rPr kumimoji="1" lang="ja-JP" altLang="en-US" sz="36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認知症の人が安心して金融機関をご利用いただくために</a:t>
            </a:r>
            <a:endParaRPr kumimoji="1" lang="ja-JP" altLang="en-US" sz="54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992C1590-EDAB-4115-95EE-747E65128E5A}"/>
              </a:ext>
            </a:extLst>
          </p:cNvPr>
          <p:cNvSpPr txBox="1"/>
          <p:nvPr/>
        </p:nvSpPr>
        <p:spPr>
          <a:xfrm>
            <a:off x="116794" y="937434"/>
            <a:ext cx="1228437" cy="466281"/>
          </a:xfrm>
          <a:prstGeom prst="rect">
            <a:avLst/>
          </a:prstGeom>
          <a:noFill/>
        </p:spPr>
        <p:txBody>
          <a:bodyPr wrap="square">
            <a:spAutoFit/>
          </a:bodyPr>
          <a:lstStyle/>
          <a:p>
            <a:pPr marL="0" indent="0">
              <a:lnSpc>
                <a:spcPct val="90000"/>
              </a:lnSpc>
              <a:spcBef>
                <a:spcPts val="0"/>
              </a:spcBef>
              <a:buNone/>
            </a:pPr>
            <a:r>
              <a:rPr lang="ja-JP" altLang="en-US" sz="2700" dirty="0">
                <a:solidFill>
                  <a:schemeClr val="accent2">
                    <a:lumMod val="50000"/>
                  </a:schemeClr>
                </a:solidFill>
                <a:latin typeface="BIZ UDPゴシック" panose="020B0400000000000000" pitchFamily="50" charset="-128"/>
                <a:ea typeface="BIZ UDPゴシック" panose="020B0400000000000000" pitchFamily="50" charset="-128"/>
              </a:rPr>
              <a:t>事例➎</a:t>
            </a:r>
          </a:p>
        </p:txBody>
      </p:sp>
      <p:cxnSp>
        <p:nvCxnSpPr>
          <p:cNvPr id="9" name="直線コネクタ 8">
            <a:extLst>
              <a:ext uri="{FF2B5EF4-FFF2-40B4-BE49-F238E27FC236}">
                <a16:creationId xmlns:a16="http://schemas.microsoft.com/office/drawing/2014/main" id="{DD20192F-F065-4003-A3A7-1403F7768356}"/>
              </a:ext>
            </a:extLst>
          </p:cNvPr>
          <p:cNvCxnSpPr>
            <a:cxnSpLocks/>
          </p:cNvCxnSpPr>
          <p:nvPr/>
        </p:nvCxnSpPr>
        <p:spPr>
          <a:xfrm>
            <a:off x="236867" y="1447075"/>
            <a:ext cx="11679829" cy="0"/>
          </a:xfrm>
          <a:prstGeom prst="line">
            <a:avLst/>
          </a:prstGeom>
          <a:ln w="38100">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4FE5EB37-B5B5-4686-870E-7224654496B8}"/>
              </a:ext>
            </a:extLst>
          </p:cNvPr>
          <p:cNvSpPr txBox="1"/>
          <p:nvPr/>
        </p:nvSpPr>
        <p:spPr>
          <a:xfrm>
            <a:off x="1214877" y="937434"/>
            <a:ext cx="8696037" cy="466281"/>
          </a:xfrm>
          <a:prstGeom prst="rect">
            <a:avLst/>
          </a:prstGeom>
          <a:noFill/>
        </p:spPr>
        <p:txBody>
          <a:bodyPr wrap="square">
            <a:spAutoFit/>
          </a:bodyPr>
          <a:lstStyle/>
          <a:p>
            <a:pPr marL="0" indent="0">
              <a:lnSpc>
                <a:spcPct val="90000"/>
              </a:lnSpc>
              <a:spcBef>
                <a:spcPts val="0"/>
              </a:spcBef>
              <a:buNone/>
            </a:pPr>
            <a:r>
              <a:rPr lang="en-US" altLang="ja-JP" sz="2700" dirty="0">
                <a:latin typeface="BIZ UDPゴシック" panose="020B0400000000000000" pitchFamily="50" charset="-128"/>
                <a:ea typeface="BIZ UDPゴシック" panose="020B0400000000000000" pitchFamily="50" charset="-128"/>
              </a:rPr>
              <a:t>ATM</a:t>
            </a:r>
            <a:r>
              <a:rPr lang="ja-JP" altLang="en-US" sz="2700" dirty="0">
                <a:latin typeface="BIZ UDPゴシック" panose="020B0400000000000000" pitchFamily="50" charset="-128"/>
                <a:ea typeface="BIZ UDPゴシック" panose="020B0400000000000000" pitchFamily="50" charset="-128"/>
              </a:rPr>
              <a:t>等の機械操作が難しい</a:t>
            </a:r>
          </a:p>
        </p:txBody>
      </p:sp>
      <p:sp>
        <p:nvSpPr>
          <p:cNvPr id="5" name="四角形: 角を丸くする 4">
            <a:extLst>
              <a:ext uri="{FF2B5EF4-FFF2-40B4-BE49-F238E27FC236}">
                <a16:creationId xmlns:a16="http://schemas.microsoft.com/office/drawing/2014/main" id="{A983314F-5ED2-45D7-B4CF-20BF30702634}"/>
              </a:ext>
            </a:extLst>
          </p:cNvPr>
          <p:cNvSpPr/>
          <p:nvPr/>
        </p:nvSpPr>
        <p:spPr>
          <a:xfrm>
            <a:off x="154262" y="1522034"/>
            <a:ext cx="4093272" cy="195135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accent5">
                    <a:lumMod val="75000"/>
                  </a:schemeClr>
                </a:solidFill>
                <a:latin typeface="BIZ UDPゴシック" panose="020B0400000000000000" pitchFamily="50" charset="-128"/>
                <a:ea typeface="BIZ UDPゴシック" panose="020B0400000000000000" pitchFamily="50" charset="-128"/>
              </a:rPr>
              <a:t>● </a:t>
            </a:r>
            <a:r>
              <a:rPr kumimoji="1" lang="en-US" altLang="ja-JP" sz="2000" dirty="0">
                <a:solidFill>
                  <a:schemeClr val="tx1"/>
                </a:solidFill>
                <a:latin typeface="BIZ UDPゴシック" panose="020B0400000000000000" pitchFamily="50" charset="-128"/>
                <a:ea typeface="BIZ UDPゴシック" panose="020B0400000000000000" pitchFamily="50" charset="-128"/>
              </a:rPr>
              <a:t>ATM</a:t>
            </a:r>
            <a:r>
              <a:rPr kumimoji="1" lang="ja-JP" altLang="en-US" sz="2000" dirty="0">
                <a:solidFill>
                  <a:schemeClr val="tx1"/>
                </a:solidFill>
                <a:latin typeface="BIZ UDPゴシック" panose="020B0400000000000000" pitchFamily="50" charset="-128"/>
                <a:ea typeface="BIZ UDPゴシック" panose="020B0400000000000000" pitchFamily="50" charset="-128"/>
              </a:rPr>
              <a:t>の操作に時間がかかる。</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2000" dirty="0">
                <a:solidFill>
                  <a:schemeClr val="accent5">
                    <a:lumMod val="75000"/>
                  </a:schemeClr>
                </a:solidFill>
                <a:latin typeface="BIZ UDPゴシック" panose="020B0400000000000000" pitchFamily="50" charset="-128"/>
                <a:ea typeface="BIZ UDPゴシック" panose="020B0400000000000000" pitchFamily="50" charset="-128"/>
              </a:rPr>
              <a:t>●</a:t>
            </a:r>
            <a:r>
              <a:rPr kumimoji="1" lang="ja-JP" altLang="en-US" sz="2000" dirty="0">
                <a:solidFill>
                  <a:schemeClr val="tx1"/>
                </a:solidFill>
                <a:latin typeface="BIZ UDPゴシック" panose="020B0400000000000000" pitchFamily="50" charset="-128"/>
                <a:ea typeface="BIZ UDPゴシック" panose="020B0400000000000000" pitchFamily="50" charset="-128"/>
              </a:rPr>
              <a:t> </a:t>
            </a:r>
            <a:r>
              <a:rPr kumimoji="1" lang="en-US" altLang="ja-JP" sz="2000" dirty="0">
                <a:solidFill>
                  <a:schemeClr val="tx1"/>
                </a:solidFill>
                <a:latin typeface="BIZ UDPゴシック" panose="020B0400000000000000" pitchFamily="50" charset="-128"/>
                <a:ea typeface="BIZ UDPゴシック" panose="020B0400000000000000" pitchFamily="50" charset="-128"/>
              </a:rPr>
              <a:t>ATM</a:t>
            </a:r>
            <a:r>
              <a:rPr kumimoji="1" lang="ja-JP" altLang="en-US" sz="2000" dirty="0">
                <a:solidFill>
                  <a:schemeClr val="tx1"/>
                </a:solidFill>
                <a:latin typeface="BIZ UDPゴシック" panose="020B0400000000000000" pitchFamily="50" charset="-128"/>
                <a:ea typeface="BIZ UDPゴシック" panose="020B0400000000000000" pitchFamily="50" charset="-128"/>
              </a:rPr>
              <a:t>の操作がわからない。</a:t>
            </a:r>
          </a:p>
        </p:txBody>
      </p:sp>
      <p:sp>
        <p:nvSpPr>
          <p:cNvPr id="14" name="四角形: 角を丸くする 13">
            <a:extLst>
              <a:ext uri="{FF2B5EF4-FFF2-40B4-BE49-F238E27FC236}">
                <a16:creationId xmlns:a16="http://schemas.microsoft.com/office/drawing/2014/main" id="{888372AF-9B76-44B9-AADD-CC8423BFD7B9}"/>
              </a:ext>
            </a:extLst>
          </p:cNvPr>
          <p:cNvSpPr/>
          <p:nvPr/>
        </p:nvSpPr>
        <p:spPr>
          <a:xfrm>
            <a:off x="4837471" y="1736203"/>
            <a:ext cx="7079225" cy="17101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理解・判断力の低下により、機械操作</a:t>
            </a:r>
            <a:r>
              <a:rPr lang="ja-JP" altLang="en-US" dirty="0">
                <a:solidFill>
                  <a:schemeClr val="tx1"/>
                </a:solidFill>
                <a:latin typeface="BIZ UDPゴシック" panose="020B0400000000000000" pitchFamily="50" charset="-128"/>
                <a:ea typeface="BIZ UDPゴシック" panose="020B0400000000000000" pitchFamily="50" charset="-128"/>
              </a:rPr>
              <a:t>等の</a:t>
            </a:r>
            <a:r>
              <a:rPr kumimoji="1" lang="ja-JP" altLang="en-US" dirty="0">
                <a:solidFill>
                  <a:schemeClr val="tx1"/>
                </a:solidFill>
                <a:latin typeface="BIZ UDPゴシック" panose="020B0400000000000000" pitchFamily="50" charset="-128"/>
                <a:ea typeface="BIZ UDPゴシック" panose="020B0400000000000000" pitchFamily="50" charset="-128"/>
              </a:rPr>
              <a:t>目に見えない仕組みが</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理解しづらくなり、画面に表示されるキーの操作がスムーズにで</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きない。</a:t>
            </a:r>
          </a:p>
          <a:p>
            <a:endParaRPr kumimoji="1" lang="en-US" altLang="ja-JP" sz="500" dirty="0">
              <a:solidFill>
                <a:schemeClr val="tx1"/>
              </a:solidFill>
              <a:latin typeface="BIZ UDPゴシック" panose="020B0400000000000000" pitchFamily="50" charset="-128"/>
              <a:ea typeface="BIZ UDPゴシック" panose="020B0400000000000000" pitchFamily="50" charset="-128"/>
            </a:endParaRPr>
          </a:p>
          <a:p>
            <a:r>
              <a:rPr kumimoji="1" lang="ja-JP" altLang="en-US"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記憶力の低下により、暗証番号を忘れて操作が進まない。</a:t>
            </a:r>
          </a:p>
          <a:p>
            <a:endParaRPr kumimoji="1" lang="en-US" altLang="ja-JP" sz="500" dirty="0">
              <a:solidFill>
                <a:schemeClr val="tx1"/>
              </a:solidFill>
              <a:latin typeface="BIZ UDPゴシック" panose="020B0400000000000000" pitchFamily="50" charset="-128"/>
              <a:ea typeface="BIZ UDPゴシック" panose="020B0400000000000000" pitchFamily="50" charset="-128"/>
            </a:endParaRPr>
          </a:p>
          <a:p>
            <a:r>
              <a:rPr kumimoji="1" lang="ja-JP" altLang="en-US"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 認知症による</a:t>
            </a:r>
            <a:r>
              <a:rPr kumimoji="1" lang="ja-JP" altLang="en-US" dirty="0">
                <a:solidFill>
                  <a:schemeClr val="tx1"/>
                </a:solidFill>
                <a:latin typeface="BIZ UDPゴシック" panose="020B0400000000000000" pitchFamily="50" charset="-128"/>
                <a:ea typeface="BIZ UDPゴシック" panose="020B0400000000000000" pitchFamily="50" charset="-128"/>
              </a:rPr>
              <a:t>障害により動作が緩慢になっている場合もある。</a:t>
            </a:r>
          </a:p>
        </p:txBody>
      </p:sp>
      <p:sp>
        <p:nvSpPr>
          <p:cNvPr id="15" name="四角形: 角を丸くする 14">
            <a:extLst>
              <a:ext uri="{FF2B5EF4-FFF2-40B4-BE49-F238E27FC236}">
                <a16:creationId xmlns:a16="http://schemas.microsoft.com/office/drawing/2014/main" id="{2BE6A694-7449-4FAC-95F6-358410500D39}"/>
              </a:ext>
            </a:extLst>
          </p:cNvPr>
          <p:cNvSpPr/>
          <p:nvPr/>
        </p:nvSpPr>
        <p:spPr>
          <a:xfrm>
            <a:off x="154262" y="3854186"/>
            <a:ext cx="11762434" cy="2880901"/>
          </a:xfrm>
          <a:prstGeom prst="roundRect">
            <a:avLst>
              <a:gd name="adj" fmla="val 10575"/>
            </a:avLst>
          </a:prstGeom>
          <a:solidFill>
            <a:schemeClr val="accent4">
              <a:lumMod val="20000"/>
              <a:lumOff val="8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nchorCtr="0"/>
          <a:lstStyle/>
          <a:p>
            <a:pPr marL="265113"/>
            <a:endParaRPr lang="en-US" altLang="ja-JP" sz="500" dirty="0">
              <a:solidFill>
                <a:schemeClr val="accent4">
                  <a:lumMod val="75000"/>
                </a:schemeClr>
              </a:solidFill>
              <a:latin typeface="BIZ UDPゴシック" panose="020B0400000000000000" pitchFamily="50" charset="-128"/>
              <a:ea typeface="BIZ UDPゴシック" panose="020B0400000000000000" pitchFamily="50" charset="-128"/>
            </a:endParaRPr>
          </a:p>
          <a:p>
            <a:pPr marL="265113"/>
            <a:r>
              <a:rPr lang="ja-JP" altLang="en-US"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動作が上手くいかないことに動転しているのではないかと気遣い、せかさないことが大切。</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marL="265113"/>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p>
            <a:pPr marL="265113"/>
            <a:r>
              <a:rPr lang="ja-JP" altLang="en-US"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従業員が「お困りですか」「お手伝いしましょうか」などと声をかけてまずは安心してもらい、操作手順をガイド</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marL="265113"/>
            <a:r>
              <a:rPr lang="ja-JP" altLang="en-US"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する。</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marL="265113"/>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p>
            <a:pPr marL="265113"/>
            <a:r>
              <a:rPr lang="ja-JP" altLang="en-US"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操作をわかりやすく表示した案内を見やすい位置に貼付する、用途をしぼった扱い方の簡単な</a:t>
            </a:r>
            <a:r>
              <a:rPr kumimoji="1" lang="en-US" altLang="ja-JP" dirty="0">
                <a:solidFill>
                  <a:schemeClr val="tx1"/>
                </a:solidFill>
                <a:latin typeface="BIZ UDPゴシック" panose="020B0400000000000000" pitchFamily="50" charset="-128"/>
                <a:ea typeface="BIZ UDPゴシック" panose="020B0400000000000000" pitchFamily="50" charset="-128"/>
              </a:rPr>
              <a:t>ATM</a:t>
            </a:r>
            <a:r>
              <a:rPr kumimoji="1" lang="ja-JP" altLang="en-US" dirty="0">
                <a:solidFill>
                  <a:schemeClr val="tx1"/>
                </a:solidFill>
                <a:latin typeface="BIZ UDPゴシック" panose="020B0400000000000000" pitchFamily="50" charset="-128"/>
                <a:ea typeface="BIZ UDPゴシック" panose="020B0400000000000000" pitchFamily="50" charset="-128"/>
              </a:rPr>
              <a:t>の設置</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marL="265113"/>
            <a:r>
              <a:rPr lang="en-US" altLang="ja-JP" dirty="0">
                <a:solidFill>
                  <a:schemeClr val="tx1"/>
                </a:solidFill>
                <a:latin typeface="BIZ UDPゴシック" panose="020B0400000000000000" pitchFamily="50" charset="-128"/>
                <a:ea typeface="BIZ UDPゴシック" panose="020B0400000000000000" pitchFamily="50" charset="-128"/>
              </a:rPr>
              <a:t> </a:t>
            </a:r>
            <a:r>
              <a:rPr lang="ja-JP" altLang="en-US"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なども検討する。</a:t>
            </a:r>
          </a:p>
          <a:p>
            <a:pPr marL="265113"/>
            <a:endParaRPr lang="en-US" altLang="ja-JP" sz="800" dirty="0">
              <a:solidFill>
                <a:schemeClr val="accent4">
                  <a:lumMod val="75000"/>
                </a:schemeClr>
              </a:solidFill>
              <a:latin typeface="BIZ UDPゴシック" panose="020B0400000000000000" pitchFamily="50" charset="-128"/>
              <a:ea typeface="BIZ UDPゴシック" panose="020B0400000000000000" pitchFamily="50" charset="-128"/>
            </a:endParaRPr>
          </a:p>
          <a:p>
            <a:pPr marL="265113"/>
            <a:r>
              <a:rPr lang="ja-JP" altLang="en-US"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暗証番号を忘れて預金の出金ができないのは金銭管理が難しくなっているサインでもある。</a:t>
            </a:r>
          </a:p>
          <a:p>
            <a:pPr marL="265113"/>
            <a:endParaRPr lang="en-US" altLang="ja-JP" sz="800" dirty="0">
              <a:solidFill>
                <a:schemeClr val="accent4">
                  <a:lumMod val="75000"/>
                </a:schemeClr>
              </a:solidFill>
              <a:latin typeface="BIZ UDPゴシック" panose="020B0400000000000000" pitchFamily="50" charset="-128"/>
              <a:ea typeface="BIZ UDPゴシック" panose="020B0400000000000000" pitchFamily="50" charset="-128"/>
            </a:endParaRPr>
          </a:p>
          <a:p>
            <a:pPr marL="265113"/>
            <a:r>
              <a:rPr lang="ja-JP" altLang="en-US"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契約したことを忘れている場合などは、適切なケアにつながっていないと思われるので、必要に応じて、</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marL="265113"/>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家族や地域包括センターと連絡を取ることや、成年後見制度の活用につなげることも考えられる。</a:t>
            </a:r>
            <a:endParaRPr lang="en-US" altLang="ja-JP" sz="500" dirty="0">
              <a:solidFill>
                <a:schemeClr val="tx1"/>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3BFEAAEF-2A70-4171-8C0A-ABE42FC3072F}"/>
              </a:ext>
            </a:extLst>
          </p:cNvPr>
          <p:cNvSpPr/>
          <p:nvPr/>
        </p:nvSpPr>
        <p:spPr>
          <a:xfrm>
            <a:off x="4837471" y="1512522"/>
            <a:ext cx="4008805" cy="29907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rPr>
              <a:t>なぜこのような行動がみられるのか</a:t>
            </a:r>
            <a:endParaRPr kumimoji="1" lang="ja-JP" altLang="en-US" dirty="0">
              <a:solidFill>
                <a:schemeClr val="bg1"/>
              </a:solidFill>
            </a:endParaRPr>
          </a:p>
        </p:txBody>
      </p:sp>
      <p:sp>
        <p:nvSpPr>
          <p:cNvPr id="17" name="矢印: 下 16">
            <a:extLst>
              <a:ext uri="{FF2B5EF4-FFF2-40B4-BE49-F238E27FC236}">
                <a16:creationId xmlns:a16="http://schemas.microsoft.com/office/drawing/2014/main" id="{20381D08-5B22-4D9F-ADB0-BA21D9454883}"/>
              </a:ext>
            </a:extLst>
          </p:cNvPr>
          <p:cNvSpPr/>
          <p:nvPr/>
        </p:nvSpPr>
        <p:spPr>
          <a:xfrm rot="16200000">
            <a:off x="4198374" y="2307314"/>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24466200-D353-4DA3-BF69-7E36686C3256}"/>
              </a:ext>
            </a:extLst>
          </p:cNvPr>
          <p:cNvSpPr/>
          <p:nvPr/>
        </p:nvSpPr>
        <p:spPr>
          <a:xfrm>
            <a:off x="154263" y="3568646"/>
            <a:ext cx="2273037" cy="394097"/>
          </a:xfrm>
          <a:prstGeom prst="roundRect">
            <a:avLst/>
          </a:prstGeom>
          <a:solidFill>
            <a:schemeClr val="accent4">
              <a:lumMod val="60000"/>
              <a:lumOff val="4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2">
                    <a:lumMod val="50000"/>
                  </a:schemeClr>
                </a:solidFill>
              </a:rPr>
              <a:t>●</a:t>
            </a:r>
            <a:r>
              <a:rPr kumimoji="1" lang="ja-JP" altLang="en-US" dirty="0">
                <a:solidFill>
                  <a:schemeClr val="tx1"/>
                </a:solidFill>
              </a:rPr>
              <a:t> 対応のポイント</a:t>
            </a:r>
          </a:p>
        </p:txBody>
      </p:sp>
      <p:sp>
        <p:nvSpPr>
          <p:cNvPr id="19" name="矢印: 下 18">
            <a:extLst>
              <a:ext uri="{FF2B5EF4-FFF2-40B4-BE49-F238E27FC236}">
                <a16:creationId xmlns:a16="http://schemas.microsoft.com/office/drawing/2014/main" id="{C147F73F-E7DD-464E-98E3-6B846404BF71}"/>
              </a:ext>
            </a:extLst>
          </p:cNvPr>
          <p:cNvSpPr/>
          <p:nvPr/>
        </p:nvSpPr>
        <p:spPr>
          <a:xfrm>
            <a:off x="6410631" y="3473390"/>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778220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40000"/>
              <a:lumOff val="60000"/>
            </a:schemeClr>
          </a:solidFill>
        </p:spPr>
        <p:txBody>
          <a:bodyPr>
            <a:normAutofit/>
          </a:bodyPr>
          <a:lstStyle/>
          <a:p>
            <a:r>
              <a:rPr kumimoji="1" lang="en-US" altLang="ja-JP"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r>
              <a:rPr kumimoji="1" lang="ja-JP" altLang="en-US"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事例編</a:t>
            </a:r>
            <a:r>
              <a:rPr kumimoji="1" lang="en-US" altLang="ja-JP"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r>
              <a:rPr kumimoji="1" lang="ja-JP" altLang="en-US"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a:t>
            </a:r>
            <a:r>
              <a:rPr kumimoji="1" lang="ja-JP" altLang="en-US" sz="36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認知症の人が安心して金融機関をご利用いただくために</a:t>
            </a:r>
            <a:endParaRPr kumimoji="1" lang="ja-JP" altLang="en-US" sz="54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992C1590-EDAB-4115-95EE-747E65128E5A}"/>
              </a:ext>
            </a:extLst>
          </p:cNvPr>
          <p:cNvSpPr txBox="1"/>
          <p:nvPr/>
        </p:nvSpPr>
        <p:spPr>
          <a:xfrm>
            <a:off x="146290" y="937434"/>
            <a:ext cx="1228437" cy="466281"/>
          </a:xfrm>
          <a:prstGeom prst="rect">
            <a:avLst/>
          </a:prstGeom>
          <a:noFill/>
        </p:spPr>
        <p:txBody>
          <a:bodyPr wrap="square">
            <a:spAutoFit/>
          </a:bodyPr>
          <a:lstStyle/>
          <a:p>
            <a:pPr marL="0" indent="0">
              <a:lnSpc>
                <a:spcPct val="90000"/>
              </a:lnSpc>
              <a:spcBef>
                <a:spcPts val="0"/>
              </a:spcBef>
              <a:buNone/>
            </a:pPr>
            <a:r>
              <a:rPr lang="ja-JP" altLang="en-US" sz="2700" dirty="0">
                <a:solidFill>
                  <a:schemeClr val="accent2">
                    <a:lumMod val="50000"/>
                  </a:schemeClr>
                </a:solidFill>
                <a:latin typeface="BIZ UDPゴシック" panose="020B0400000000000000" pitchFamily="50" charset="-128"/>
                <a:ea typeface="BIZ UDPゴシック" panose="020B0400000000000000" pitchFamily="50" charset="-128"/>
              </a:rPr>
              <a:t>事例❻</a:t>
            </a:r>
          </a:p>
        </p:txBody>
      </p:sp>
      <p:cxnSp>
        <p:nvCxnSpPr>
          <p:cNvPr id="9" name="直線コネクタ 8">
            <a:extLst>
              <a:ext uri="{FF2B5EF4-FFF2-40B4-BE49-F238E27FC236}">
                <a16:creationId xmlns:a16="http://schemas.microsoft.com/office/drawing/2014/main" id="{DD20192F-F065-4003-A3A7-1403F7768356}"/>
              </a:ext>
            </a:extLst>
          </p:cNvPr>
          <p:cNvCxnSpPr>
            <a:cxnSpLocks/>
          </p:cNvCxnSpPr>
          <p:nvPr/>
        </p:nvCxnSpPr>
        <p:spPr>
          <a:xfrm>
            <a:off x="266363" y="1447075"/>
            <a:ext cx="11650333" cy="0"/>
          </a:xfrm>
          <a:prstGeom prst="line">
            <a:avLst/>
          </a:prstGeom>
          <a:ln w="38100">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4FE5EB37-B5B5-4686-870E-7224654496B8}"/>
              </a:ext>
            </a:extLst>
          </p:cNvPr>
          <p:cNvSpPr txBox="1"/>
          <p:nvPr/>
        </p:nvSpPr>
        <p:spPr>
          <a:xfrm>
            <a:off x="1272083" y="937434"/>
            <a:ext cx="8696037" cy="466281"/>
          </a:xfrm>
          <a:prstGeom prst="rect">
            <a:avLst/>
          </a:prstGeom>
          <a:noFill/>
        </p:spPr>
        <p:txBody>
          <a:bodyPr wrap="square">
            <a:spAutoFit/>
          </a:bodyPr>
          <a:lstStyle/>
          <a:p>
            <a:pPr marL="0" indent="0">
              <a:lnSpc>
                <a:spcPct val="90000"/>
              </a:lnSpc>
              <a:spcBef>
                <a:spcPts val="0"/>
              </a:spcBef>
              <a:buNone/>
            </a:pPr>
            <a:r>
              <a:rPr lang="ja-JP" altLang="en-US" sz="2700" dirty="0">
                <a:latin typeface="BIZ UDPゴシック" panose="020B0400000000000000" pitchFamily="50" charset="-128"/>
                <a:ea typeface="BIZ UDPゴシック" panose="020B0400000000000000" pitchFamily="50" charset="-128"/>
              </a:rPr>
              <a:t>怒らせてしまうことがある</a:t>
            </a:r>
          </a:p>
        </p:txBody>
      </p:sp>
      <p:sp>
        <p:nvSpPr>
          <p:cNvPr id="5" name="四角形: 角を丸くする 4">
            <a:extLst>
              <a:ext uri="{FF2B5EF4-FFF2-40B4-BE49-F238E27FC236}">
                <a16:creationId xmlns:a16="http://schemas.microsoft.com/office/drawing/2014/main" id="{A983314F-5ED2-45D7-B4CF-20BF30702634}"/>
              </a:ext>
            </a:extLst>
          </p:cNvPr>
          <p:cNvSpPr/>
          <p:nvPr/>
        </p:nvSpPr>
        <p:spPr>
          <a:xfrm>
            <a:off x="164094" y="1866164"/>
            <a:ext cx="3523003" cy="195135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accent5">
                    <a:lumMod val="75000"/>
                  </a:schemeClr>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窓口で応対していたら、</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ja-JP" altLang="en-US"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急に人が変わったように</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怒り出す。</a:t>
            </a:r>
          </a:p>
        </p:txBody>
      </p:sp>
      <p:sp>
        <p:nvSpPr>
          <p:cNvPr id="14" name="四角形: 角を丸くする 13">
            <a:extLst>
              <a:ext uri="{FF2B5EF4-FFF2-40B4-BE49-F238E27FC236}">
                <a16:creationId xmlns:a16="http://schemas.microsoft.com/office/drawing/2014/main" id="{888372AF-9B76-44B9-AADD-CC8423BFD7B9}"/>
              </a:ext>
            </a:extLst>
          </p:cNvPr>
          <p:cNvSpPr/>
          <p:nvPr/>
        </p:nvSpPr>
        <p:spPr>
          <a:xfrm>
            <a:off x="4142967" y="1736201"/>
            <a:ext cx="7894771" cy="217284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300"/>
              </a:spcBef>
            </a:pPr>
            <a:r>
              <a:rPr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記憶力の低下や見当識の低下、理解・判断力の低下などのために、その場の状況や</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会話などを正確に捉えることが難しく、不安を膨らませ怒ったり大声を出したりし</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てしまうことがある。</a:t>
            </a:r>
          </a:p>
          <a:p>
            <a:pPr>
              <a:spcBef>
                <a:spcPts val="200"/>
              </a:spcBef>
            </a:pPr>
            <a:endParaRPr lang="en-US" altLang="ja-JP" sz="100" dirty="0">
              <a:solidFill>
                <a:schemeClr val="accent2">
                  <a:lumMod val="75000"/>
                </a:schemeClr>
              </a:solidFill>
              <a:latin typeface="BIZ UDPゴシック" panose="020B0400000000000000" pitchFamily="50" charset="-128"/>
              <a:ea typeface="BIZ UDPゴシック" panose="020B0400000000000000" pitchFamily="50" charset="-128"/>
            </a:endParaRPr>
          </a:p>
          <a:p>
            <a:pPr>
              <a:spcBef>
                <a:spcPts val="300"/>
              </a:spcBef>
            </a:pPr>
            <a:r>
              <a:rPr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度重なるもの忘れによる焦りや不安から、感情が不安定になっている可能性も</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spcBef>
                <a:spcPts val="300"/>
              </a:spcBef>
            </a:pPr>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考えられる。</a:t>
            </a:r>
          </a:p>
          <a:p>
            <a:pPr>
              <a:spcBef>
                <a:spcPts val="200"/>
              </a:spcBef>
            </a:pPr>
            <a:endParaRPr lang="en-US" altLang="ja-JP" sz="100" dirty="0">
              <a:solidFill>
                <a:schemeClr val="accent2">
                  <a:lumMod val="75000"/>
                </a:schemeClr>
              </a:solidFill>
              <a:latin typeface="BIZ UDPゴシック" panose="020B0400000000000000" pitchFamily="50" charset="-128"/>
              <a:ea typeface="BIZ UDPゴシック" panose="020B0400000000000000" pitchFamily="50" charset="-128"/>
            </a:endParaRPr>
          </a:p>
          <a:p>
            <a:pPr>
              <a:spcBef>
                <a:spcPts val="300"/>
              </a:spcBef>
            </a:pPr>
            <a:r>
              <a:rPr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感情をコントロールする前頭葉の病変により、イライラや攻撃的な言動が現れる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spcBef>
                <a:spcPts val="300"/>
              </a:spcBef>
            </a:pPr>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場合もある。</a:t>
            </a:r>
          </a:p>
        </p:txBody>
      </p:sp>
      <p:sp>
        <p:nvSpPr>
          <p:cNvPr id="15" name="四角形: 角を丸くする 14">
            <a:extLst>
              <a:ext uri="{FF2B5EF4-FFF2-40B4-BE49-F238E27FC236}">
                <a16:creationId xmlns:a16="http://schemas.microsoft.com/office/drawing/2014/main" id="{2BE6A694-7449-4FAC-95F6-358410500D39}"/>
              </a:ext>
            </a:extLst>
          </p:cNvPr>
          <p:cNvSpPr/>
          <p:nvPr/>
        </p:nvSpPr>
        <p:spPr>
          <a:xfrm>
            <a:off x="154262" y="4306471"/>
            <a:ext cx="11762434" cy="2330302"/>
          </a:xfrm>
          <a:prstGeom prst="roundRect">
            <a:avLst/>
          </a:prstGeom>
          <a:solidFill>
            <a:schemeClr val="accent4">
              <a:lumMod val="20000"/>
              <a:lumOff val="8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nchorCtr="0"/>
          <a:lstStyle/>
          <a:p>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marL="265113">
              <a:spcBef>
                <a:spcPts val="300"/>
              </a:spcBef>
            </a:pPr>
            <a:r>
              <a:rPr lang="ja-JP" altLang="en-US"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本人には怒る理由があることを理解する。</a:t>
            </a:r>
          </a:p>
          <a:p>
            <a:pPr marL="265113">
              <a:spcBef>
                <a:spcPts val="300"/>
              </a:spcBef>
            </a:pPr>
            <a:r>
              <a:rPr lang="ja-JP" altLang="en-US"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「なにか失礼をしたようですが</a:t>
            </a:r>
            <a:r>
              <a:rPr kumimoji="1" lang="en-US" altLang="ja-JP"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」など、状況に応じた言葉をかけておだやかに対応する。</a:t>
            </a:r>
          </a:p>
          <a:p>
            <a:pPr marL="265113">
              <a:spcBef>
                <a:spcPts val="300"/>
              </a:spcBef>
            </a:pPr>
            <a:r>
              <a:rPr kumimoji="1" lang="ja-JP" altLang="en-US" b="1" dirty="0">
                <a:solidFill>
                  <a:schemeClr val="accent3">
                    <a:lumMod val="50000"/>
                  </a:schemeClr>
                </a:solidFill>
                <a:latin typeface="BIZ UDPゴシック" panose="020B0400000000000000" pitchFamily="50" charset="-128"/>
                <a:ea typeface="BIZ UDPゴシック" panose="020B0400000000000000" pitchFamily="50" charset="-128"/>
              </a:rPr>
              <a:t>✕</a:t>
            </a:r>
            <a:r>
              <a:rPr kumimoji="1" lang="en-US" altLang="ja-JP" b="1"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邪険にする、無視するなどの対応は、本人のプライドを傷つけ、状態の悪化を招きかねない。</a:t>
            </a:r>
          </a:p>
          <a:p>
            <a:pPr marL="265113">
              <a:spcBef>
                <a:spcPts val="300"/>
              </a:spcBef>
            </a:pPr>
            <a:r>
              <a:rPr lang="ja-JP" altLang="en-US"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複数での対応は認知症の人をより混乱させてしまう可能性がある。直接対応する人は基本的に</a:t>
            </a:r>
            <a:r>
              <a:rPr kumimoji="1" lang="en-US" altLang="ja-JP" dirty="0">
                <a:solidFill>
                  <a:schemeClr val="tx1"/>
                </a:solidFill>
                <a:latin typeface="BIZ UDPゴシック" panose="020B0400000000000000" pitchFamily="50" charset="-128"/>
                <a:ea typeface="BIZ UDPゴシック" panose="020B0400000000000000" pitchFamily="50" charset="-128"/>
              </a:rPr>
              <a:t>1</a:t>
            </a:r>
            <a:r>
              <a:rPr kumimoji="1" lang="ja-JP" altLang="en-US" dirty="0">
                <a:solidFill>
                  <a:schemeClr val="tx1"/>
                </a:solidFill>
                <a:latin typeface="BIZ UDPゴシック" panose="020B0400000000000000" pitchFamily="50" charset="-128"/>
                <a:ea typeface="BIZ UDPゴシック" panose="020B0400000000000000" pitchFamily="50" charset="-128"/>
              </a:rPr>
              <a:t>人とし、</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marL="265113"/>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他の職員は距離をおいて見守る。</a:t>
            </a:r>
          </a:p>
          <a:p>
            <a:pPr marL="265113">
              <a:spcBef>
                <a:spcPts val="300"/>
              </a:spcBef>
            </a:pPr>
            <a:r>
              <a:rPr lang="ja-JP" altLang="en-US"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怒りがおさまるように、「別室でゆっくりお話をうかがいます」と案内し、本人の言葉を丁寧に受け止めながら</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marL="265113"/>
            <a:r>
              <a:rPr lang="ja-JP" altLang="en-US"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話を聞く。対応する人や場所を変えるだけで落ち着く場合もある。</a:t>
            </a:r>
          </a:p>
        </p:txBody>
      </p:sp>
      <p:sp>
        <p:nvSpPr>
          <p:cNvPr id="16" name="四角形: 角を丸くする 15">
            <a:extLst>
              <a:ext uri="{FF2B5EF4-FFF2-40B4-BE49-F238E27FC236}">
                <a16:creationId xmlns:a16="http://schemas.microsoft.com/office/drawing/2014/main" id="{3BFEAAEF-2A70-4171-8C0A-ABE42FC3072F}"/>
              </a:ext>
            </a:extLst>
          </p:cNvPr>
          <p:cNvSpPr/>
          <p:nvPr/>
        </p:nvSpPr>
        <p:spPr>
          <a:xfrm>
            <a:off x="4218038" y="1512522"/>
            <a:ext cx="4008805" cy="29907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rPr>
              <a:t>なぜこのような行動がみられるのか</a:t>
            </a:r>
            <a:endParaRPr kumimoji="1" lang="ja-JP" altLang="en-US" dirty="0">
              <a:solidFill>
                <a:schemeClr val="bg1"/>
              </a:solidFill>
            </a:endParaRPr>
          </a:p>
        </p:txBody>
      </p:sp>
      <p:sp>
        <p:nvSpPr>
          <p:cNvPr id="17" name="矢印: 下 16">
            <a:extLst>
              <a:ext uri="{FF2B5EF4-FFF2-40B4-BE49-F238E27FC236}">
                <a16:creationId xmlns:a16="http://schemas.microsoft.com/office/drawing/2014/main" id="{20381D08-5B22-4D9F-ADB0-BA21D9454883}"/>
              </a:ext>
            </a:extLst>
          </p:cNvPr>
          <p:cNvSpPr/>
          <p:nvPr/>
        </p:nvSpPr>
        <p:spPr>
          <a:xfrm rot="16200000">
            <a:off x="3575819" y="2651444"/>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24466200-D353-4DA3-BF69-7E36686C3256}"/>
              </a:ext>
            </a:extLst>
          </p:cNvPr>
          <p:cNvSpPr/>
          <p:nvPr/>
        </p:nvSpPr>
        <p:spPr>
          <a:xfrm>
            <a:off x="154263" y="4050428"/>
            <a:ext cx="2273037" cy="394097"/>
          </a:xfrm>
          <a:prstGeom prst="roundRect">
            <a:avLst/>
          </a:prstGeom>
          <a:solidFill>
            <a:schemeClr val="accent4">
              <a:lumMod val="60000"/>
              <a:lumOff val="4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2">
                    <a:lumMod val="50000"/>
                  </a:schemeClr>
                </a:solidFill>
              </a:rPr>
              <a:t>●</a:t>
            </a:r>
            <a:r>
              <a:rPr kumimoji="1" lang="ja-JP" altLang="en-US" dirty="0">
                <a:solidFill>
                  <a:schemeClr val="tx1"/>
                </a:solidFill>
              </a:rPr>
              <a:t> 対応のポイント</a:t>
            </a:r>
          </a:p>
        </p:txBody>
      </p:sp>
      <p:sp>
        <p:nvSpPr>
          <p:cNvPr id="19" name="矢印: 下 18">
            <a:extLst>
              <a:ext uri="{FF2B5EF4-FFF2-40B4-BE49-F238E27FC236}">
                <a16:creationId xmlns:a16="http://schemas.microsoft.com/office/drawing/2014/main" id="{C147F73F-E7DD-464E-98E3-6B846404BF71}"/>
              </a:ext>
            </a:extLst>
          </p:cNvPr>
          <p:cNvSpPr/>
          <p:nvPr/>
        </p:nvSpPr>
        <p:spPr>
          <a:xfrm>
            <a:off x="7746223" y="3928709"/>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82305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1"/>
            <a:ext cx="12192000" cy="563418"/>
          </a:xfrm>
          <a:solidFill>
            <a:schemeClr val="accent2">
              <a:lumMod val="40000"/>
              <a:lumOff val="60000"/>
            </a:schemeClr>
          </a:solidFill>
        </p:spPr>
        <p:txBody>
          <a:bodyPr>
            <a:normAutofit fontScale="90000"/>
          </a:bodyPr>
          <a:lstStyle/>
          <a:p>
            <a:r>
              <a:rPr lang="en-US" altLang="ja-JP" sz="3100" spc="-300" dirty="0">
                <a:latin typeface="BIZ UDPゴシック" panose="020B0400000000000000" pitchFamily="50" charset="-128"/>
                <a:ea typeface="BIZ UDPゴシック" panose="020B0400000000000000" pitchFamily="50" charset="-128"/>
              </a:rPr>
              <a:t>【</a:t>
            </a:r>
            <a:r>
              <a:rPr lang="ja-JP" altLang="en-US" sz="3100" spc="-300" dirty="0">
                <a:latin typeface="BIZ UDPゴシック" panose="020B0400000000000000" pitchFamily="50" charset="-128"/>
                <a:ea typeface="BIZ UDPゴシック" panose="020B0400000000000000" pitchFamily="50" charset="-128"/>
              </a:rPr>
              <a:t>行動編</a:t>
            </a:r>
            <a:r>
              <a:rPr lang="en-US" altLang="ja-JP" sz="3100" spc="-300" dirty="0">
                <a:latin typeface="BIZ UDPゴシック" panose="020B0400000000000000" pitchFamily="50" charset="-128"/>
                <a:ea typeface="BIZ UDPゴシック" panose="020B0400000000000000" pitchFamily="50" charset="-128"/>
              </a:rPr>
              <a:t>】</a:t>
            </a:r>
            <a:r>
              <a:rPr lang="ja-JP" altLang="en-US" sz="3100" spc="-300" dirty="0">
                <a:latin typeface="BIZ UDPゴシック" panose="020B0400000000000000" pitchFamily="50" charset="-128"/>
                <a:ea typeface="BIZ UDPゴシック" panose="020B0400000000000000" pitchFamily="50" charset="-128"/>
              </a:rPr>
              <a:t>　 </a:t>
            </a:r>
            <a:r>
              <a:rPr lang="ja-JP" altLang="en-US" sz="3800" spc="-300" dirty="0">
                <a:latin typeface="BIZ UDPゴシック" panose="020B0400000000000000" pitchFamily="50" charset="-128"/>
                <a:ea typeface="BIZ UDPゴシック" panose="020B0400000000000000" pitchFamily="50" charset="-128"/>
              </a:rPr>
              <a:t>認知症バリアフリー社会の実現に向けての当社の取り組み</a:t>
            </a:r>
            <a:endParaRPr kumimoji="1" lang="ja-JP" altLang="en-US" sz="3800" dirty="0">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144A65CA-7189-45DD-9C3C-EEFBAE800455}"/>
              </a:ext>
            </a:extLst>
          </p:cNvPr>
          <p:cNvSpPr/>
          <p:nvPr/>
        </p:nvSpPr>
        <p:spPr>
          <a:xfrm>
            <a:off x="90930" y="1252134"/>
            <a:ext cx="2028142" cy="1084666"/>
          </a:xfrm>
          <a:prstGeom prst="roundRect">
            <a:avLst>
              <a:gd name="adj" fmla="val 2050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latin typeface="BIZ UDPゴシック" panose="020B0400000000000000" pitchFamily="50" charset="-128"/>
                <a:ea typeface="BIZ UDPゴシック" panose="020B0400000000000000" pitchFamily="50" charset="-128"/>
              </a:rPr>
              <a:t>１　</a:t>
            </a:r>
            <a:r>
              <a:rPr lang="ja-JP" altLang="en-US" sz="2400" dirty="0">
                <a:latin typeface="BIZ UDPゴシック" panose="020B0400000000000000" pitchFamily="50" charset="-128"/>
                <a:ea typeface="BIZ UDPゴシック" panose="020B0400000000000000" pitchFamily="50" charset="-128"/>
              </a:rPr>
              <a:t>人材育成</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F8515C12-2537-43BC-A604-9A4CA71387BB}"/>
              </a:ext>
            </a:extLst>
          </p:cNvPr>
          <p:cNvSpPr/>
          <p:nvPr/>
        </p:nvSpPr>
        <p:spPr>
          <a:xfrm>
            <a:off x="2253673" y="1252134"/>
            <a:ext cx="9858988" cy="10846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indent="-176213">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○認知症サポーター養成講座の受講推進。２０２５年までに全社員の受講を目指す</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r>
              <a:rPr kumimoji="1" lang="ja-JP" altLang="en-US" sz="100" dirty="0">
                <a:solidFill>
                  <a:schemeClr val="tx1"/>
                </a:solidFill>
                <a:latin typeface="BIZ UDPゴシック" panose="020B0400000000000000" pitchFamily="50" charset="-128"/>
                <a:ea typeface="BIZ UDPゴシック" panose="020B0400000000000000" pitchFamily="50" charset="-128"/>
              </a:rPr>
              <a:t>　　 </a:t>
            </a:r>
            <a:endParaRPr kumimoji="1" lang="en-US" altLang="ja-JP" sz="1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　　 対象：本社及び支店の社員（派遣を含む）（△千人）</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endParaRPr kumimoji="1" lang="en-US" altLang="ja-JP" sz="7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〇認知症の方がお困りの際に相談に応じることができるように</a:t>
            </a:r>
            <a:r>
              <a:rPr lang="ja-JP" altLang="en-US" sz="1300" dirty="0">
                <a:solidFill>
                  <a:schemeClr val="tx1"/>
                </a:solidFill>
                <a:latin typeface="BIZ UDPゴシック" panose="020B0400000000000000" pitchFamily="50" charset="-128"/>
                <a:ea typeface="BIZ UDPゴシック" panose="020B0400000000000000" pitchFamily="50" charset="-128"/>
              </a:rPr>
              <a:t>、２０２５年までに</a:t>
            </a:r>
            <a:r>
              <a:rPr kumimoji="1" lang="ja-JP" altLang="en-US" sz="1300" dirty="0">
                <a:solidFill>
                  <a:schemeClr val="tx1"/>
                </a:solidFill>
                <a:latin typeface="BIZ UDPゴシック" panose="020B0400000000000000" pitchFamily="50" charset="-128"/>
                <a:ea typeface="BIZ UDPゴシック" panose="020B0400000000000000" pitchFamily="50" charset="-128"/>
              </a:rPr>
              <a:t>最低１名のコンシェルジュを</a:t>
            </a:r>
            <a:r>
              <a:rPr lang="ja-JP" altLang="en-US" sz="1300" dirty="0">
                <a:solidFill>
                  <a:schemeClr val="tx1"/>
                </a:solidFill>
                <a:latin typeface="BIZ UDPゴシック" panose="020B0400000000000000" pitchFamily="50" charset="-128"/>
                <a:ea typeface="BIZ UDPゴシック" panose="020B0400000000000000" pitchFamily="50" charset="-128"/>
              </a:rPr>
              <a:t>各店舗に配置</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endParaRPr kumimoji="1" lang="en-US" altLang="ja-JP" sz="1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　　 対象支店：全国△△△</a:t>
            </a:r>
            <a:r>
              <a:rPr lang="ja-JP" altLang="en-US" sz="1300" dirty="0">
                <a:solidFill>
                  <a:schemeClr val="tx1"/>
                </a:solidFill>
                <a:latin typeface="BIZ UDPゴシック" panose="020B0400000000000000" pitchFamily="50" charset="-128"/>
                <a:ea typeface="BIZ UDPゴシック" panose="020B0400000000000000" pitchFamily="50" charset="-128"/>
              </a:rPr>
              <a:t>支店</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E60D2FF2-F95B-4536-AA58-22EEE8F0FD52}"/>
              </a:ext>
            </a:extLst>
          </p:cNvPr>
          <p:cNvSpPr/>
          <p:nvPr/>
        </p:nvSpPr>
        <p:spPr>
          <a:xfrm>
            <a:off x="7368964" y="5460052"/>
            <a:ext cx="3790007"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92075" algn="l"/>
              </a:tabLs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p:txBody>
      </p:sp>
      <p:sp>
        <p:nvSpPr>
          <p:cNvPr id="21" name="四角形: 角を丸くする 20">
            <a:extLst>
              <a:ext uri="{FF2B5EF4-FFF2-40B4-BE49-F238E27FC236}">
                <a16:creationId xmlns:a16="http://schemas.microsoft.com/office/drawing/2014/main" id="{77279CBC-85DE-472E-8BB7-68065E5291DB}"/>
              </a:ext>
            </a:extLst>
          </p:cNvPr>
          <p:cNvSpPr/>
          <p:nvPr/>
        </p:nvSpPr>
        <p:spPr>
          <a:xfrm>
            <a:off x="93419" y="2442558"/>
            <a:ext cx="2021977" cy="1561013"/>
          </a:xfrm>
          <a:prstGeom prst="roundRect">
            <a:avLst>
              <a:gd name="adj" fmla="val 1586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atin typeface="BIZ UDPゴシック" panose="020B0400000000000000" pitchFamily="50" charset="-128"/>
                <a:ea typeface="BIZ UDPゴシック" panose="020B0400000000000000" pitchFamily="50" charset="-128"/>
              </a:rPr>
              <a:t>２</a:t>
            </a:r>
            <a:r>
              <a:rPr kumimoji="1" lang="ja-JP" altLang="en-US" sz="24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地域連携</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B9E0A72B-BD05-4B36-9597-F8D23B068E22}"/>
              </a:ext>
            </a:extLst>
          </p:cNvPr>
          <p:cNvSpPr/>
          <p:nvPr/>
        </p:nvSpPr>
        <p:spPr>
          <a:xfrm>
            <a:off x="93419" y="4095941"/>
            <a:ext cx="2021977" cy="734677"/>
          </a:xfrm>
          <a:prstGeom prst="roundRect">
            <a:avLst>
              <a:gd name="adj" fmla="val 1658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pPr>
            <a:r>
              <a:rPr lang="ja-JP" altLang="en-US" sz="2400" dirty="0">
                <a:latin typeface="BIZ UDPゴシック" panose="020B0400000000000000" pitchFamily="50" charset="-128"/>
                <a:ea typeface="BIZ UDPゴシック" panose="020B0400000000000000" pitchFamily="50" charset="-128"/>
              </a:rPr>
              <a:t>３</a:t>
            </a:r>
            <a:r>
              <a:rPr kumimoji="1" lang="ja-JP" altLang="en-US" sz="24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社内制度</a:t>
            </a:r>
            <a:endParaRPr lang="en-US" altLang="ja-JP" sz="2400" dirty="0">
              <a:latin typeface="BIZ UDPゴシック" panose="020B0400000000000000" pitchFamily="50" charset="-128"/>
              <a:ea typeface="BIZ UDPゴシック" panose="020B0400000000000000" pitchFamily="50" charset="-128"/>
            </a:endParaRPr>
          </a:p>
          <a:p>
            <a:pPr>
              <a:lnSpc>
                <a:spcPct val="80000"/>
              </a:lnSpc>
            </a:pPr>
            <a:r>
              <a:rPr lang="en-US" altLang="ja-JP" sz="24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の整備</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23C13765-5EC8-456B-98AC-F3A64B4BF4EC}"/>
              </a:ext>
            </a:extLst>
          </p:cNvPr>
          <p:cNvSpPr/>
          <p:nvPr/>
        </p:nvSpPr>
        <p:spPr>
          <a:xfrm>
            <a:off x="93420" y="4922988"/>
            <a:ext cx="2021708" cy="1838029"/>
          </a:xfrm>
          <a:prstGeom prst="roundRect">
            <a:avLst>
              <a:gd name="adj" fmla="val 1302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atin typeface="BIZ UDPゴシック" panose="020B0400000000000000" pitchFamily="50" charset="-128"/>
                <a:ea typeface="BIZ UDPゴシック" panose="020B0400000000000000" pitchFamily="50" charset="-128"/>
              </a:rPr>
              <a:t>４　社内の</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環境整備</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E0392F11-F706-41B5-A859-78EBCEFFE947}"/>
              </a:ext>
            </a:extLst>
          </p:cNvPr>
          <p:cNvSpPr/>
          <p:nvPr/>
        </p:nvSpPr>
        <p:spPr>
          <a:xfrm>
            <a:off x="2253673" y="2440483"/>
            <a:ext cx="9858988" cy="15610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a:t>
            </a:r>
            <a:r>
              <a:rPr lang="ja-JP" altLang="en-US" sz="1300" dirty="0">
                <a:solidFill>
                  <a:schemeClr val="tx1"/>
                </a:solidFill>
                <a:latin typeface="BIZ UDPゴシック" panose="020B0400000000000000" pitchFamily="50" charset="-128"/>
                <a:ea typeface="BIZ UDPゴシック" panose="020B0400000000000000" pitchFamily="50" charset="-128"/>
              </a:rPr>
              <a:t>地域の関係機関（地域包括支援センターなど）との連携を推進 </a:t>
            </a:r>
            <a:r>
              <a:rPr lang="en-US" altLang="ja-JP" sz="1600" baseline="30000" dirty="0">
                <a:solidFill>
                  <a:schemeClr val="tx1"/>
                </a:solidFill>
                <a:latin typeface="BIZ UDPゴシック" panose="020B0400000000000000" pitchFamily="50" charset="-128"/>
                <a:ea typeface="BIZ UDPゴシック" panose="020B0400000000000000" pitchFamily="50" charset="-128"/>
              </a:rPr>
              <a:t>※</a:t>
            </a:r>
          </a:p>
          <a:p>
            <a:pPr>
              <a:tabLst>
                <a:tab pos="92075" algn="l"/>
              </a:tabLst>
            </a:pPr>
            <a:endParaRPr lang="en-US" altLang="ja-JP" sz="1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　 　連携強化推進支店数：</a:t>
            </a:r>
            <a:r>
              <a:rPr lang="en-US" altLang="ja-JP" sz="1300" dirty="0">
                <a:solidFill>
                  <a:schemeClr val="tx1"/>
                </a:solidFill>
                <a:latin typeface="BIZ UDPゴシック" panose="020B0400000000000000" pitchFamily="50" charset="-128"/>
                <a:ea typeface="BIZ UDPゴシック" panose="020B0400000000000000" pitchFamily="50" charset="-128"/>
              </a:rPr>
              <a:t>2022</a:t>
            </a:r>
            <a:r>
              <a:rPr lang="ja-JP" altLang="en-US" sz="1300" dirty="0">
                <a:solidFill>
                  <a:schemeClr val="tx1"/>
                </a:solidFill>
                <a:latin typeface="BIZ UDPゴシック" panose="020B0400000000000000" pitchFamily="50" charset="-128"/>
                <a:ea typeface="BIZ UDPゴシック" panose="020B0400000000000000" pitchFamily="50" charset="-128"/>
              </a:rPr>
              <a:t>年△△△支店 → ２０２５年△△△支店</a:t>
            </a:r>
            <a:endParaRPr lang="en-US" altLang="ja-JP" sz="13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endParaRPr lang="en-US" altLang="ja-JP" sz="7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○アルツハイマーデイ記念イベントなど、地域の各種認知症啓発イベント等への参加や協賛</a:t>
            </a:r>
            <a:endParaRPr lang="en-US" altLang="ja-JP" sz="13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endParaRPr kumimoji="1" lang="en-US" altLang="ja-JP" sz="1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　　 △△年度実績：△△参加・△△協賛</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endParaRPr lang="en-US" altLang="ja-JP" sz="7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○チームオレンジへの参画（行政への協力）　　　　　　　　　　　　　　　　　○見守りネットワークへの参加</a:t>
            </a:r>
            <a:endParaRPr lang="en-US" altLang="ja-JP" sz="13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 　　２０２２年度△△支店 → ２０２５年度△△支店　　　　　　　　　　　　　　　 ２０２２年度△△支店 → ２０２５年度△△支店</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p:txBody>
      </p:sp>
      <p:sp>
        <p:nvSpPr>
          <p:cNvPr id="25" name="正方形/長方形 24">
            <a:extLst>
              <a:ext uri="{FF2B5EF4-FFF2-40B4-BE49-F238E27FC236}">
                <a16:creationId xmlns:a16="http://schemas.microsoft.com/office/drawing/2014/main" id="{34FE7376-C5D9-4DC9-A6C1-CBFA314FFB08}"/>
              </a:ext>
            </a:extLst>
          </p:cNvPr>
          <p:cNvSpPr/>
          <p:nvPr/>
        </p:nvSpPr>
        <p:spPr>
          <a:xfrm>
            <a:off x="2253673" y="4095941"/>
            <a:ext cx="9858988" cy="7346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○介護休業制度の勧奨　　　</a:t>
            </a:r>
            <a:r>
              <a:rPr kumimoji="1" lang="zh-TW" altLang="en-US" sz="1300" dirty="0">
                <a:solidFill>
                  <a:schemeClr val="tx1"/>
                </a:solidFill>
                <a:latin typeface="BIZ UDPゴシック" panose="020B0400000000000000" pitchFamily="50" charset="-128"/>
                <a:ea typeface="BIZ UDPゴシック" panose="020B0400000000000000" pitchFamily="50" charset="-128"/>
              </a:rPr>
              <a:t>　△△年度実績：△△</a:t>
            </a:r>
            <a:r>
              <a:rPr kumimoji="1" lang="ja-JP" altLang="en-US" sz="1300" dirty="0">
                <a:solidFill>
                  <a:schemeClr val="tx1"/>
                </a:solidFill>
                <a:latin typeface="BIZ UDPゴシック" panose="020B0400000000000000" pitchFamily="50" charset="-128"/>
                <a:ea typeface="BIZ UDPゴシック" panose="020B0400000000000000" pitchFamily="50" charset="-128"/>
              </a:rPr>
              <a:t>人</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endParaRPr lang="en-US" altLang="ja-JP" sz="7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〇認知症になっても可能な限り当社で働き続けていただくための仕組みの検討（△△年度より）。</a:t>
            </a:r>
            <a:endParaRPr lang="en-US" altLang="ja-JP" sz="1300" dirty="0">
              <a:solidFill>
                <a:schemeClr val="tx1"/>
              </a:solidFill>
              <a:latin typeface="BIZ UDPゴシック" panose="020B0400000000000000" pitchFamily="50" charset="-128"/>
              <a:ea typeface="BIZ UDPゴシック" panose="020B0400000000000000" pitchFamily="50" charset="-128"/>
            </a:endParaRPr>
          </a:p>
        </p:txBody>
      </p:sp>
      <p:sp>
        <p:nvSpPr>
          <p:cNvPr id="26" name="正方形/長方形 25">
            <a:extLst>
              <a:ext uri="{FF2B5EF4-FFF2-40B4-BE49-F238E27FC236}">
                <a16:creationId xmlns:a16="http://schemas.microsoft.com/office/drawing/2014/main" id="{225E45FF-B088-4C00-91A6-A3860E35A139}"/>
              </a:ext>
            </a:extLst>
          </p:cNvPr>
          <p:cNvSpPr/>
          <p:nvPr/>
        </p:nvSpPr>
        <p:spPr>
          <a:xfrm>
            <a:off x="2253673" y="4922988"/>
            <a:ext cx="9844908" cy="183803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○認知症の人にやさしい支店づくりを認知症の人と共に推進</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endParaRPr kumimoji="1" lang="en-US" altLang="ja-JP" sz="5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　</a:t>
            </a:r>
            <a:r>
              <a:rPr lang="ja-JP" altLang="en-US" sz="1300" dirty="0">
                <a:solidFill>
                  <a:schemeClr val="tx1"/>
                </a:solidFill>
                <a:latin typeface="BIZ UDPゴシック" panose="020B0400000000000000" pitchFamily="50" charset="-128"/>
                <a:ea typeface="BIZ UDPゴシック" panose="020B0400000000000000" pitchFamily="50" charset="-128"/>
              </a:rPr>
              <a:t> ☛ ＡＴＭへ</a:t>
            </a:r>
            <a:r>
              <a:rPr kumimoji="1" lang="ja-JP" altLang="en-US" sz="1300" dirty="0">
                <a:solidFill>
                  <a:schemeClr val="tx1"/>
                </a:solidFill>
                <a:latin typeface="BIZ UDPゴシック" panose="020B0400000000000000" pitchFamily="50" charset="-128"/>
                <a:ea typeface="BIZ UDPゴシック" panose="020B0400000000000000" pitchFamily="50" charset="-128"/>
              </a:rPr>
              <a:t>の補助スタッフ配置</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endParaRPr kumimoji="1" lang="en-US" altLang="ja-JP" sz="1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　　　　</a:t>
            </a:r>
            <a:r>
              <a:rPr lang="ja-JP" altLang="en-US" sz="1300" dirty="0">
                <a:solidFill>
                  <a:schemeClr val="tx1"/>
                </a:solidFill>
                <a:latin typeface="BIZ UDPゴシック" panose="020B0400000000000000" pitchFamily="50" charset="-128"/>
                <a:ea typeface="BIZ UDPゴシック" panose="020B0400000000000000" pitchFamily="50" charset="-128"/>
              </a:rPr>
              <a:t>スタッフ配置支店</a:t>
            </a:r>
            <a:r>
              <a:rPr kumimoji="1" lang="ja-JP" altLang="en-US" sz="1300" dirty="0">
                <a:solidFill>
                  <a:schemeClr val="tx1"/>
                </a:solidFill>
                <a:latin typeface="BIZ UDPゴシック" panose="020B0400000000000000" pitchFamily="50" charset="-128"/>
                <a:ea typeface="BIZ UDPゴシック" panose="020B0400000000000000" pitchFamily="50" charset="-128"/>
              </a:rPr>
              <a:t>：２０２２年度△△支店 → ２０２５年度△△</a:t>
            </a:r>
            <a:r>
              <a:rPr lang="ja-JP" altLang="en-US" sz="1300" dirty="0">
                <a:solidFill>
                  <a:schemeClr val="tx1"/>
                </a:solidFill>
                <a:latin typeface="BIZ UDPゴシック" panose="020B0400000000000000" pitchFamily="50" charset="-128"/>
                <a:ea typeface="BIZ UDPゴシック" panose="020B0400000000000000" pitchFamily="50" charset="-128"/>
              </a:rPr>
              <a:t>支店</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endParaRPr lang="en-US" altLang="ja-JP" sz="7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　 ☛ 認知症の人に配慮した動線づくり</a:t>
            </a:r>
            <a:r>
              <a:rPr lang="en-US" altLang="ja-JP" sz="1300" dirty="0">
                <a:solidFill>
                  <a:schemeClr val="tx1"/>
                </a:solidFill>
                <a:latin typeface="BIZ UDPゴシック" panose="020B0400000000000000" pitchFamily="50" charset="-128"/>
                <a:ea typeface="BIZ UDPゴシック" panose="020B0400000000000000" pitchFamily="50" charset="-128"/>
              </a:rPr>
              <a:t>(</a:t>
            </a:r>
            <a:r>
              <a:rPr lang="ja-JP" altLang="en-US" sz="1300" dirty="0">
                <a:solidFill>
                  <a:schemeClr val="tx1"/>
                </a:solidFill>
                <a:latin typeface="BIZ UDPゴシック" panose="020B0400000000000000" pitchFamily="50" charset="-128"/>
                <a:ea typeface="BIZ UDPゴシック" panose="020B0400000000000000" pitchFamily="50" charset="-128"/>
              </a:rPr>
              <a:t>認知症の人にも分かりやすい店内案内掲示や陳列）</a:t>
            </a:r>
            <a:endParaRPr lang="en-US" altLang="ja-JP" sz="13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endParaRPr lang="en-US" altLang="ja-JP" sz="1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　      モデル店舗：２０２２年度△△支店 → ２０２５年度△△支店</a:t>
            </a:r>
            <a:endParaRPr lang="en-US" altLang="ja-JP" sz="1300" dirty="0">
              <a:solidFill>
                <a:schemeClr val="tx1"/>
              </a:solidFill>
              <a:latin typeface="BIZ UDPゴシック" panose="020B0400000000000000" pitchFamily="50" charset="-128"/>
              <a:ea typeface="BIZ UDPゴシック" panose="020B0400000000000000" pitchFamily="50" charset="-128"/>
            </a:endParaRPr>
          </a:p>
          <a:p>
            <a:pPr marL="442913" indent="-442913">
              <a:tabLst>
                <a:tab pos="92075" algn="l"/>
              </a:tabLst>
            </a:pPr>
            <a:endParaRPr lang="en-US" altLang="ja-JP" sz="500" dirty="0">
              <a:solidFill>
                <a:schemeClr val="tx1"/>
              </a:solidFill>
              <a:latin typeface="BIZ UDPゴシック" panose="020B0400000000000000" pitchFamily="50" charset="-128"/>
              <a:ea typeface="BIZ UDPゴシック" panose="020B0400000000000000" pitchFamily="50" charset="-128"/>
            </a:endParaRPr>
          </a:p>
          <a:p>
            <a:pPr marL="442913" indent="-442913">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　 ☛ 認知症バリアフリー推進強化店　</a:t>
            </a:r>
            <a:r>
              <a:rPr lang="en-US" altLang="ja-JP" sz="11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認知症の人や家族からお話を聞きながら認知症バリアフリーの支店づくりを推進。</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442913" indent="-442913">
              <a:tabLst>
                <a:tab pos="92075" algn="l"/>
              </a:tabLst>
            </a:pPr>
            <a:endParaRPr lang="en-US" altLang="ja-JP" sz="100" dirty="0">
              <a:solidFill>
                <a:schemeClr val="tx1"/>
              </a:solidFill>
              <a:latin typeface="BIZ UDPゴシック" panose="020B0400000000000000" pitchFamily="50" charset="-128"/>
              <a:ea typeface="BIZ UDPゴシック" panose="020B0400000000000000" pitchFamily="50" charset="-128"/>
            </a:endParaRPr>
          </a:p>
          <a:p>
            <a:pPr marL="442913" indent="-442913">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　　　　推進支店：２０２２年度△△支店 → ２０２５年度△△支店　</a:t>
            </a:r>
            <a:endParaRPr kumimoji="1" lang="ja-JP" altLang="en-US" sz="1300" dirty="0">
              <a:solidFill>
                <a:schemeClr val="tx1"/>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887E9A62-C624-48E4-92C3-5B8B8DC9BC13}"/>
              </a:ext>
            </a:extLst>
          </p:cNvPr>
          <p:cNvSpPr/>
          <p:nvPr/>
        </p:nvSpPr>
        <p:spPr>
          <a:xfrm>
            <a:off x="90929" y="691202"/>
            <a:ext cx="12007652" cy="457016"/>
          </a:xfrm>
          <a:prstGeom prst="roundRect">
            <a:avLst>
              <a:gd name="adj" fmla="val 50000"/>
            </a:avLst>
          </a:prstGeom>
          <a:solidFill>
            <a:schemeClr val="accent4">
              <a:lumMod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ja-JP" altLang="en-US" sz="1400" b="1" dirty="0">
                <a:solidFill>
                  <a:schemeClr val="bg1"/>
                </a:solidFill>
              </a:rPr>
              <a:t>当社では、経営理念である</a:t>
            </a:r>
            <a:r>
              <a:rPr kumimoji="1" lang="en-US" altLang="ja-JP" sz="1400" b="1" dirty="0">
                <a:solidFill>
                  <a:schemeClr val="bg1"/>
                </a:solidFill>
              </a:rPr>
              <a:t>《 </a:t>
            </a:r>
            <a:r>
              <a:rPr kumimoji="1" lang="ja-JP" altLang="en-US" sz="1400" b="1" dirty="0">
                <a:solidFill>
                  <a:schemeClr val="bg1"/>
                </a:solidFill>
              </a:rPr>
              <a:t>お客様本位 </a:t>
            </a:r>
            <a:r>
              <a:rPr kumimoji="1" lang="en-US" altLang="ja-JP" sz="1400" b="1" dirty="0">
                <a:solidFill>
                  <a:schemeClr val="bg1"/>
                </a:solidFill>
              </a:rPr>
              <a:t>》《</a:t>
            </a:r>
            <a:r>
              <a:rPr kumimoji="1" lang="ja-JP" altLang="en-US" sz="1400" b="1" dirty="0">
                <a:solidFill>
                  <a:schemeClr val="bg1"/>
                </a:solidFill>
              </a:rPr>
              <a:t>　地域への貢献　</a:t>
            </a:r>
            <a:r>
              <a:rPr kumimoji="1" lang="en-US" altLang="ja-JP" sz="1400" b="1" dirty="0">
                <a:solidFill>
                  <a:schemeClr val="bg1"/>
                </a:solidFill>
              </a:rPr>
              <a:t>》</a:t>
            </a:r>
            <a:r>
              <a:rPr kumimoji="1" lang="ja-JP" altLang="en-US" sz="1400" b="1" dirty="0">
                <a:solidFill>
                  <a:schemeClr val="bg1"/>
                </a:solidFill>
              </a:rPr>
              <a:t>という観点から、以下の取組を推進します。</a:t>
            </a:r>
          </a:p>
        </p:txBody>
      </p:sp>
      <p:sp>
        <p:nvSpPr>
          <p:cNvPr id="3" name="正方形/長方形 2">
            <a:extLst>
              <a:ext uri="{FF2B5EF4-FFF2-40B4-BE49-F238E27FC236}">
                <a16:creationId xmlns:a16="http://schemas.microsoft.com/office/drawing/2014/main" id="{173EBEA7-74C6-4F25-B6AE-532267DF8E6D}"/>
              </a:ext>
            </a:extLst>
          </p:cNvPr>
          <p:cNvSpPr/>
          <p:nvPr/>
        </p:nvSpPr>
        <p:spPr>
          <a:xfrm>
            <a:off x="7685594" y="2515148"/>
            <a:ext cx="3847648" cy="388212"/>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具体的な相談や連絡を行う社内、支店の連絡体制を整備。</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92075" algn="l"/>
              </a:tabLst>
              <a:defRPr/>
            </a:pPr>
            <a:r>
              <a:rPr lang="en-US" altLang="ja-JP" sz="1100" dirty="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関係機関の担当者同士と「顔の見える関係」づくり。</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242323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40000"/>
              <a:lumOff val="60000"/>
            </a:schemeClr>
          </a:solidFill>
        </p:spPr>
        <p:txBody>
          <a:bodyPr>
            <a:normAutofit/>
          </a:bodyPr>
          <a:lstStyle/>
          <a:p>
            <a:r>
              <a:rPr lang="en-US" altLang="ja-JP" sz="2800" spc="-300" dirty="0">
                <a:latin typeface="BIZ UDPゴシック" panose="020B0400000000000000" pitchFamily="50" charset="-128"/>
                <a:ea typeface="BIZ UDPゴシック" panose="020B0400000000000000" pitchFamily="50" charset="-128"/>
              </a:rPr>
              <a:t>【</a:t>
            </a:r>
            <a:r>
              <a:rPr lang="ja-JP" altLang="en-US" sz="2800" spc="-300" dirty="0">
                <a:latin typeface="BIZ UDPゴシック" panose="020B0400000000000000" pitchFamily="50" charset="-128"/>
                <a:ea typeface="BIZ UDPゴシック" panose="020B0400000000000000" pitchFamily="50" charset="-128"/>
              </a:rPr>
              <a:t>行動編</a:t>
            </a:r>
            <a:r>
              <a:rPr lang="en-US" altLang="ja-JP" sz="2800" spc="-300" dirty="0">
                <a:latin typeface="BIZ UDPゴシック" panose="020B0400000000000000" pitchFamily="50" charset="-128"/>
                <a:ea typeface="BIZ UDPゴシック" panose="020B0400000000000000" pitchFamily="50" charset="-128"/>
              </a:rPr>
              <a:t>】</a:t>
            </a:r>
            <a:r>
              <a:rPr lang="ja-JP" altLang="en-US" sz="2800" spc="-300" dirty="0">
                <a:latin typeface="BIZ UDPゴシック" panose="020B0400000000000000" pitchFamily="50" charset="-128"/>
                <a:ea typeface="BIZ UDPゴシック" panose="020B0400000000000000" pitchFamily="50" charset="-128"/>
              </a:rPr>
              <a:t>　</a:t>
            </a:r>
            <a:r>
              <a:rPr lang="ja-JP" altLang="en-US" sz="3600" spc="-300" dirty="0">
                <a:latin typeface="BIZ UDPゴシック" panose="020B0400000000000000" pitchFamily="50" charset="-128"/>
                <a:ea typeface="BIZ UDPゴシック" panose="020B0400000000000000" pitchFamily="50" charset="-128"/>
              </a:rPr>
              <a:t>（補足）行政や地域の社会福祉関係機関との連携について</a:t>
            </a:r>
            <a:endParaRPr kumimoji="1" lang="ja-JP" altLang="en-US" sz="3600"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E60D2FF2-F95B-4536-AA58-22EEE8F0FD52}"/>
              </a:ext>
            </a:extLst>
          </p:cNvPr>
          <p:cNvSpPr/>
          <p:nvPr/>
        </p:nvSpPr>
        <p:spPr>
          <a:xfrm>
            <a:off x="7368964" y="5460052"/>
            <a:ext cx="3790007"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92075" algn="l"/>
              </a:tabLs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p:txBody>
      </p:sp>
      <p:sp>
        <p:nvSpPr>
          <p:cNvPr id="21" name="四角形: 角を丸くする 20">
            <a:extLst>
              <a:ext uri="{FF2B5EF4-FFF2-40B4-BE49-F238E27FC236}">
                <a16:creationId xmlns:a16="http://schemas.microsoft.com/office/drawing/2014/main" id="{77279CBC-85DE-472E-8BB7-68065E5291DB}"/>
              </a:ext>
            </a:extLst>
          </p:cNvPr>
          <p:cNvSpPr/>
          <p:nvPr/>
        </p:nvSpPr>
        <p:spPr>
          <a:xfrm>
            <a:off x="304798" y="936283"/>
            <a:ext cx="11582401" cy="627046"/>
          </a:xfrm>
          <a:prstGeom prst="roundRect">
            <a:avLst>
              <a:gd name="adj" fmla="val 15869"/>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Pゴシック" panose="020B0400000000000000" pitchFamily="50" charset="-128"/>
                <a:ea typeface="BIZ UDPゴシック" panose="020B0400000000000000" pitchFamily="50" charset="-128"/>
              </a:rPr>
              <a:t>各支店から「行政や社会福祉関係機関との馴染みがない」とか「地域の社会福祉関係機関との連携をどのようにすればよいのか」といったことが聞かれます。こうすれば必ず連携が取れるという方法はありませんが、既に連携関係を構築している銀行等の取組の工夫を参考までに紹介します。</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E0392F11-F706-41B5-A859-78EBCEFFE947}"/>
              </a:ext>
            </a:extLst>
          </p:cNvPr>
          <p:cNvSpPr/>
          <p:nvPr/>
        </p:nvSpPr>
        <p:spPr>
          <a:xfrm>
            <a:off x="386033" y="4717517"/>
            <a:ext cx="11419933" cy="209623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92075" algn="l"/>
              </a:tabLst>
            </a:pPr>
            <a:r>
              <a:rPr lang="en-US" altLang="ja-JP" sz="1200" dirty="0">
                <a:solidFill>
                  <a:schemeClr val="tx1"/>
                </a:solidFill>
                <a:latin typeface="BIZ UDPゴシック" panose="020B0400000000000000" pitchFamily="50" charset="-128"/>
                <a:ea typeface="BIZ UDPゴシック" panose="020B0400000000000000" pitchFamily="50" charset="-128"/>
              </a:rPr>
              <a:t>【 </a:t>
            </a:r>
            <a:r>
              <a:rPr lang="ja-JP" altLang="en-US" sz="1200" dirty="0">
                <a:solidFill>
                  <a:schemeClr val="tx1"/>
                </a:solidFill>
                <a:latin typeface="BIZ UDPゴシック" panose="020B0400000000000000" pitchFamily="50" charset="-128"/>
                <a:ea typeface="BIZ UDPゴシック" panose="020B0400000000000000" pitchFamily="50" charset="-128"/>
              </a:rPr>
              <a:t>全国銀行協会から「地方公共団体・社会福祉関係機関等との連携強化に関する考え方」</a:t>
            </a:r>
            <a:r>
              <a:rPr lang="ja-JP" altLang="en-US" sz="1600" baseline="30000" dirty="0">
                <a:solidFill>
                  <a:schemeClr val="tx1"/>
                </a:solidFill>
                <a:latin typeface="BIZ UDPゴシック" panose="020B0400000000000000" pitchFamily="50" charset="-128"/>
                <a:ea typeface="BIZ UDPゴシック" panose="020B0400000000000000" pitchFamily="50" charset="-128"/>
              </a:rPr>
              <a:t>*</a:t>
            </a:r>
            <a:r>
              <a:rPr lang="en-US" altLang="ja-JP" sz="1600" baseline="30000" dirty="0">
                <a:solidFill>
                  <a:schemeClr val="tx1"/>
                </a:solidFill>
                <a:latin typeface="BIZ UDPゴシック" panose="020B0400000000000000" pitchFamily="50" charset="-128"/>
                <a:ea typeface="BIZ UDPゴシック" panose="020B0400000000000000" pitchFamily="50" charset="-128"/>
              </a:rPr>
              <a:t>1</a:t>
            </a:r>
            <a:r>
              <a:rPr lang="ja-JP" altLang="en-US" sz="1200" dirty="0">
                <a:solidFill>
                  <a:schemeClr val="tx1"/>
                </a:solidFill>
                <a:latin typeface="BIZ UDPゴシック" panose="020B0400000000000000" pitchFamily="50" charset="-128"/>
                <a:ea typeface="BIZ UDPゴシック" panose="020B0400000000000000" pitchFamily="50" charset="-128"/>
              </a:rPr>
              <a:t>が示されています </a:t>
            </a:r>
            <a:r>
              <a:rPr lang="en-US" altLang="ja-JP" sz="1200" dirty="0">
                <a:solidFill>
                  <a:schemeClr val="tx1"/>
                </a:solidFill>
                <a:latin typeface="BIZ UDPゴシック" panose="020B0400000000000000" pitchFamily="50" charset="-128"/>
                <a:ea typeface="BIZ UDPゴシック" panose="020B0400000000000000" pitchFamily="50" charset="-128"/>
              </a:rPr>
              <a:t>】</a:t>
            </a:r>
          </a:p>
          <a:p>
            <a:pPr>
              <a:tabLst>
                <a:tab pos="92075" algn="l"/>
              </a:tabLst>
            </a:pPr>
            <a:r>
              <a:rPr lang="ja-JP" altLang="en-US" sz="500" dirty="0">
                <a:solidFill>
                  <a:schemeClr val="tx1"/>
                </a:solidFill>
                <a:latin typeface="UD デジタル 教科書体 NK-R" panose="02020400000000000000" pitchFamily="18" charset="-128"/>
                <a:ea typeface="UD デジタル 教科書体 NK-R" panose="02020400000000000000" pitchFamily="18" charset="-128"/>
              </a:rPr>
              <a:t>　</a:t>
            </a:r>
            <a:endParaRPr lang="en-US" altLang="ja-JP" sz="500" dirty="0">
              <a:solidFill>
                <a:schemeClr val="tx1"/>
              </a:solidFill>
              <a:latin typeface="UD デジタル 教科書体 NK-R" panose="02020400000000000000" pitchFamily="18" charset="-128"/>
              <a:ea typeface="UD デジタル 教科書体 NK-R" panose="02020400000000000000" pitchFamily="18" charset="-128"/>
            </a:endParaRPr>
          </a:p>
          <a:p>
            <a:pPr>
              <a:tabLst>
                <a:tab pos="92075" algn="l"/>
              </a:tabLst>
            </a:pP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関係機関の代表例としては地域包括支援センター、社会福祉協議会、中核機関等が例示され</a:t>
            </a: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ています。</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pPr>
              <a:tabLst>
                <a:tab pos="92075" algn="l"/>
              </a:tabLst>
            </a:pPr>
            <a:endParaRPr kumimoji="1" lang="en-US" altLang="ja-JP" sz="500" dirty="0">
              <a:solidFill>
                <a:schemeClr val="tx1"/>
              </a:solidFill>
              <a:latin typeface="UD デジタル 教科書体 NK-R" panose="02020400000000000000" pitchFamily="18" charset="-128"/>
              <a:ea typeface="UD デジタル 教科書体 NK-R" panose="02020400000000000000" pitchFamily="18" charset="-128"/>
            </a:endParaRPr>
          </a:p>
          <a:p>
            <a:pPr>
              <a:tabLst>
                <a:tab pos="92075" algn="l"/>
              </a:tabLst>
            </a:pP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具体的対応として、「相談しやすい関係を築くことが重要」「地域における相談窓口や中核機関を担う組織を事前に確認」「当該地域における高齢者等への支援の仕組みが</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pPr>
              <a:tabLst>
                <a:tab pos="92075" algn="l"/>
              </a:tabLst>
            </a:pP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どのように構築されているのかを把握」「地域の一員として、消費者安全確保地域協議会（見守りネットワーク）や地域ケア会議といった、地域の関係機関や関係者が集まる</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pPr>
              <a:tabLst>
                <a:tab pos="92075" algn="l"/>
              </a:tabLst>
            </a:pP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協議体等へ参加」といった対応が示され</a:t>
            </a: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、「自らも当該地域の見守りを担う一員として、地域の社会福祉関係機関等とも協議のうえ、当該地域における連携の仕組みづくりを</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pPr>
              <a:tabLst>
                <a:tab pos="92075" algn="l"/>
              </a:tabLst>
            </a:pP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進めること」とされ</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ています。</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pPr>
              <a:tabLst>
                <a:tab pos="92075" algn="l"/>
              </a:tabLst>
            </a:pPr>
            <a:endParaRPr kumimoji="1" lang="en-US" altLang="ja-JP" sz="500" dirty="0">
              <a:solidFill>
                <a:schemeClr val="tx1"/>
              </a:solidFill>
              <a:latin typeface="UD デジタル 教科書体 NK-R" panose="02020400000000000000" pitchFamily="18" charset="-128"/>
              <a:ea typeface="UD デジタル 教科書体 NK-R" panose="02020400000000000000" pitchFamily="18" charset="-128"/>
            </a:endParaRPr>
          </a:p>
          <a:p>
            <a:pPr>
              <a:tabLst>
                <a:tab pos="92075" algn="l"/>
              </a:tabLst>
            </a:pP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銀行以外の金融機関でも、同様な考え方によった取組を行うことが期待されます。</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pPr>
              <a:tabLst>
                <a:tab pos="92075" algn="l"/>
              </a:tabLst>
            </a:pP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pPr>
              <a:tabLst>
                <a:tab pos="92075" algn="l"/>
              </a:tabLst>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               *１　</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全国銀行協会「金融取引の代理等に関する考え方および銀行と地方公共団体・社会福祉関係機関等との連携強化に関する考え方（公表版）」（</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2021.02.18</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a:t>
            </a:r>
            <a:endParaRPr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a:tabLst>
                <a:tab pos="92075" algn="l"/>
              </a:tabLst>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hlinkClick r:id="rId2"/>
              </a:rPr>
              <a:t>https://www.zenginkyo.or.jp/fileadmin/res/news/news330218.pdf</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 name="テキスト ボックス 2">
            <a:extLst>
              <a:ext uri="{FF2B5EF4-FFF2-40B4-BE49-F238E27FC236}">
                <a16:creationId xmlns:a16="http://schemas.microsoft.com/office/drawing/2014/main" id="{61B975B1-6B5D-4A64-AF0F-E616483B72C5}"/>
              </a:ext>
            </a:extLst>
          </p:cNvPr>
          <p:cNvSpPr txBox="1"/>
          <p:nvPr/>
        </p:nvSpPr>
        <p:spPr>
          <a:xfrm>
            <a:off x="386033" y="1601805"/>
            <a:ext cx="11501167" cy="3159839"/>
          </a:xfrm>
          <a:prstGeom prst="rect">
            <a:avLst/>
          </a:prstGeom>
          <a:noFill/>
        </p:spPr>
        <p:txBody>
          <a:bodyPr wrap="square" rtlCol="0">
            <a:spAutoFit/>
          </a:bodyPr>
          <a:lstStyle/>
          <a:p>
            <a:r>
              <a:rPr kumimoji="1" lang="ja-JP" altLang="en-US" sz="2200" dirty="0"/>
              <a:t>● 異動で新しい支店長や副支店長が着任した際には、かならず地元の行政や地域包括支援</a:t>
            </a:r>
            <a:endParaRPr kumimoji="1" lang="en-US" altLang="ja-JP" sz="2200" dirty="0"/>
          </a:p>
          <a:p>
            <a:r>
              <a:rPr lang="ja-JP" altLang="en-US" sz="2200" dirty="0"/>
              <a:t>　 </a:t>
            </a:r>
            <a:r>
              <a:rPr kumimoji="1" lang="ja-JP" altLang="en-US" sz="2200" dirty="0"/>
              <a:t>セン</a:t>
            </a:r>
            <a:r>
              <a:rPr lang="ja-JP" altLang="en-US" sz="2200" dirty="0"/>
              <a:t>タ</a:t>
            </a:r>
            <a:r>
              <a:rPr kumimoji="1" lang="ja-JP" altLang="en-US" sz="2200" dirty="0"/>
              <a:t>ーに挨拶に行くようにして、</a:t>
            </a:r>
            <a:r>
              <a:rPr kumimoji="1" lang="en-US" altLang="ja-JP" sz="2200" dirty="0"/>
              <a:t>｢</a:t>
            </a:r>
            <a:r>
              <a:rPr kumimoji="1" lang="ja-JP" altLang="en-US" sz="2200" dirty="0"/>
              <a:t>顔の見える関係」ができるようにしています。</a:t>
            </a:r>
            <a:endParaRPr kumimoji="1" lang="en-US" altLang="ja-JP" sz="2200" dirty="0"/>
          </a:p>
          <a:p>
            <a:endParaRPr kumimoji="1" lang="en-US" altLang="ja-JP" sz="500" dirty="0"/>
          </a:p>
          <a:p>
            <a:r>
              <a:rPr lang="ja-JP" altLang="en-US" sz="2200" dirty="0"/>
              <a:t>● 毎年、新入社員や異動してきた社員等を対象に、認知症サポーター養成講座を開催して</a:t>
            </a:r>
            <a:endParaRPr lang="en-US" altLang="ja-JP" sz="2200" dirty="0"/>
          </a:p>
          <a:p>
            <a:r>
              <a:rPr lang="en-US" altLang="ja-JP" sz="2200" dirty="0"/>
              <a:t> </a:t>
            </a:r>
            <a:r>
              <a:rPr lang="ja-JP" altLang="en-US" sz="2200" dirty="0"/>
              <a:t>　いただくよう、地元の行政</a:t>
            </a:r>
            <a:r>
              <a:rPr lang="en-US" altLang="ja-JP" sz="2200" dirty="0"/>
              <a:t>*</a:t>
            </a:r>
            <a:r>
              <a:rPr lang="ja-JP" altLang="en-US" sz="2200" dirty="0"/>
              <a:t>に依頼しています。依頼を契機に、認知症のお客様に対す</a:t>
            </a:r>
            <a:endParaRPr lang="en-US" altLang="ja-JP" sz="2200" dirty="0"/>
          </a:p>
          <a:p>
            <a:r>
              <a:rPr lang="ja-JP" altLang="en-US" sz="2200" dirty="0"/>
              <a:t>　 る接客などの情報交換をして、「相談しやすい関係」づくりに努めています。</a:t>
            </a:r>
            <a:endParaRPr lang="en-US" altLang="ja-JP" sz="2200" dirty="0"/>
          </a:p>
          <a:p>
            <a:pPr>
              <a:lnSpc>
                <a:spcPts val="1600"/>
              </a:lnSpc>
            </a:pPr>
            <a:r>
              <a:rPr lang="ja-JP" altLang="en-US" sz="2200" dirty="0"/>
              <a:t>　　</a:t>
            </a:r>
            <a:r>
              <a:rPr lang="ja-JP" altLang="en-US" sz="900" dirty="0"/>
              <a:t>＊認知症サポーターキャラバンのホームページに「自治体事務局の連絡先」が掲載されています　</a:t>
            </a:r>
            <a:r>
              <a:rPr lang="en-US" altLang="ja-JP" sz="900" dirty="0">
                <a:hlinkClick r:id="rId3"/>
              </a:rPr>
              <a:t>https://www.caravanmate.com/dcms_media/other/office/contact20200707_zenkoku.pdf</a:t>
            </a:r>
            <a:r>
              <a:rPr lang="ja-JP" altLang="en-US" sz="900" dirty="0"/>
              <a:t>　</a:t>
            </a:r>
            <a:endParaRPr lang="en-US" altLang="ja-JP" sz="2200" dirty="0"/>
          </a:p>
          <a:p>
            <a:endParaRPr lang="en-US" altLang="ja-JP" sz="500" dirty="0"/>
          </a:p>
          <a:p>
            <a:r>
              <a:rPr lang="ja-JP" altLang="en-US" sz="2200" dirty="0"/>
              <a:t>● 認知症サポーター養成講座を受講したことをきっかけに、地域の見守りネットワークに</a:t>
            </a:r>
            <a:endParaRPr lang="en-US" altLang="ja-JP" sz="2200" dirty="0"/>
          </a:p>
          <a:p>
            <a:r>
              <a:rPr lang="ja-JP" altLang="en-US" sz="2200" dirty="0"/>
              <a:t>　 参加しています。地域での見守りが必要と思われるお客さまの情報を、地域包括支援セ</a:t>
            </a:r>
            <a:endParaRPr lang="en-US" altLang="ja-JP" sz="2200" dirty="0"/>
          </a:p>
          <a:p>
            <a:r>
              <a:rPr lang="en-US" altLang="ja-JP" sz="2200" dirty="0"/>
              <a:t>    </a:t>
            </a:r>
            <a:r>
              <a:rPr lang="ja-JP" altLang="en-US" sz="2200" dirty="0"/>
              <a:t>ンターと共有することにより、連携が図られるようになりました。</a:t>
            </a:r>
            <a:endParaRPr kumimoji="1" lang="ja-JP" altLang="en-US" sz="2200" dirty="0"/>
          </a:p>
        </p:txBody>
      </p:sp>
    </p:spTree>
    <p:extLst>
      <p:ext uri="{BB962C8B-B14F-4D97-AF65-F5344CB8AC3E}">
        <p14:creationId xmlns:p14="http://schemas.microsoft.com/office/powerpoint/2010/main" val="2589720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646331"/>
          </a:xfrm>
          <a:solidFill>
            <a:schemeClr val="accent2">
              <a:lumMod val="40000"/>
              <a:lumOff val="60000"/>
            </a:schemeClr>
          </a:solidFill>
        </p:spPr>
        <p:txBody>
          <a:bodyPr>
            <a:normAutofit/>
          </a:bodyPr>
          <a:lstStyle/>
          <a:p>
            <a:pPr algn="ctr"/>
            <a:r>
              <a:rPr lang="ja-JP" altLang="en-US" sz="4000" spc="-300">
                <a:solidFill>
                  <a:prstClr val="black"/>
                </a:solidFill>
                <a:latin typeface="BIZ UDPゴシック" panose="020B0400000000000000" pitchFamily="50" charset="-128"/>
                <a:ea typeface="BIZ UDPゴシック" panose="020B0400000000000000" pitchFamily="50" charset="-128"/>
              </a:rPr>
              <a:t>認知症の人の生活を支えるための</a:t>
            </a:r>
            <a:r>
              <a:rPr kumimoji="1" lang="ja-JP" altLang="en-US" sz="4000" b="0" i="0" u="none" strike="noStrike" kern="1200" cap="none" spc="-3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参考</a:t>
            </a:r>
            <a:r>
              <a:rPr lang="ja-JP" altLang="en-US" sz="4000" spc="-300" dirty="0">
                <a:solidFill>
                  <a:prstClr val="black"/>
                </a:solidFill>
                <a:latin typeface="BIZ UDPゴシック" panose="020B0400000000000000" pitchFamily="50" charset="-128"/>
                <a:ea typeface="BIZ UDPゴシック" panose="020B0400000000000000" pitchFamily="50" charset="-128"/>
              </a:rPr>
              <a:t>情報</a:t>
            </a:r>
            <a:endParaRPr kumimoji="1" lang="ja-JP" altLang="en-US" sz="54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E1489566-CE51-4D42-8ED0-E5EA1C658389}"/>
              </a:ext>
            </a:extLst>
          </p:cNvPr>
          <p:cNvSpPr>
            <a:spLocks noGrp="1"/>
          </p:cNvSpPr>
          <p:nvPr>
            <p:ph idx="1"/>
          </p:nvPr>
        </p:nvSpPr>
        <p:spPr>
          <a:xfrm>
            <a:off x="329011" y="5116155"/>
            <a:ext cx="5591804" cy="1323439"/>
          </a:xfrm>
        </p:spPr>
        <p:txBody>
          <a:bodyPr>
            <a:noAutofit/>
          </a:bodyPr>
          <a:lstStyle/>
          <a:p>
            <a:pPr marL="0" indent="0">
              <a:lnSpc>
                <a:spcPct val="100000"/>
              </a:lnSpc>
              <a:spcBef>
                <a:spcPts val="0"/>
              </a:spcBef>
              <a:buNone/>
            </a:pPr>
            <a:r>
              <a:rPr lang="ja-JP" altLang="en-US" sz="1800" dirty="0">
                <a:latin typeface="BIZ UDPゴシック" panose="020B0400000000000000" pitchFamily="50" charset="-128"/>
                <a:ea typeface="BIZ UDPゴシック" panose="020B0400000000000000" pitchFamily="50" charset="-128"/>
              </a:rPr>
              <a:t>・全国若年性認知症支援センター：</a:t>
            </a:r>
            <a:r>
              <a:rPr lang="en-US" altLang="ja-JP" sz="1800" dirty="0">
                <a:latin typeface="BIZ UDPゴシック" panose="020B0400000000000000" pitchFamily="50" charset="-128"/>
                <a:ea typeface="BIZ UDPゴシック" panose="020B0400000000000000" pitchFamily="50" charset="-128"/>
              </a:rPr>
              <a:t>0562-44-5551</a:t>
            </a:r>
          </a:p>
          <a:p>
            <a:pPr marL="0" indent="0">
              <a:lnSpc>
                <a:spcPct val="100000"/>
              </a:lnSpc>
              <a:spcBef>
                <a:spcPts val="0"/>
              </a:spcBef>
              <a:buNone/>
            </a:pPr>
            <a:r>
              <a:rPr lang="ja-JP" altLang="en-US" sz="1800" dirty="0">
                <a:latin typeface="BIZ UDPゴシック" panose="020B0400000000000000" pitchFamily="50" charset="-128"/>
                <a:ea typeface="BIZ UDPゴシック" panose="020B0400000000000000" pitchFamily="50" charset="-128"/>
              </a:rPr>
              <a:t>　月～金曜日 </a:t>
            </a:r>
            <a:r>
              <a:rPr lang="en-US" altLang="ja-JP" sz="1800" dirty="0">
                <a:latin typeface="BIZ UDPゴシック" panose="020B0400000000000000" pitchFamily="50" charset="-128"/>
                <a:ea typeface="BIZ UDPゴシック" panose="020B0400000000000000" pitchFamily="50" charset="-128"/>
              </a:rPr>
              <a:t>9:00</a:t>
            </a:r>
            <a:r>
              <a:rPr lang="ja-JP" altLang="en-US" sz="1800" dirty="0">
                <a:latin typeface="BIZ UDPゴシック" panose="020B0400000000000000" pitchFamily="50" charset="-128"/>
                <a:ea typeface="BIZ UDPゴシック" panose="020B0400000000000000" pitchFamily="50" charset="-128"/>
              </a:rPr>
              <a:t>～</a:t>
            </a:r>
            <a:r>
              <a:rPr lang="en-US" altLang="ja-JP" sz="1800" dirty="0">
                <a:latin typeface="BIZ UDPゴシック" panose="020B0400000000000000" pitchFamily="50" charset="-128"/>
                <a:ea typeface="BIZ UDPゴシック" panose="020B0400000000000000" pitchFamily="50" charset="-128"/>
              </a:rPr>
              <a:t>17:00</a:t>
            </a:r>
            <a:r>
              <a:rPr lang="ja-JP" altLang="en-US" sz="1800" dirty="0">
                <a:latin typeface="BIZ UDPゴシック" panose="020B0400000000000000" pitchFamily="50" charset="-128"/>
                <a:ea typeface="BIZ UDPゴシック" panose="020B0400000000000000" pitchFamily="50" charset="-128"/>
              </a:rPr>
              <a:t>（祝日・年末年始除く）</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endParaRPr lang="ja-JP" altLang="en-US" sz="8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ja-JP" altLang="en-US" sz="1800" dirty="0">
                <a:latin typeface="BIZ UDPゴシック" panose="020B0400000000000000" pitchFamily="50" charset="-128"/>
                <a:ea typeface="BIZ UDPゴシック" panose="020B0400000000000000" pitchFamily="50" charset="-128"/>
              </a:rPr>
              <a:t>・若年性認知症コールセンター：</a:t>
            </a:r>
            <a:r>
              <a:rPr lang="en-US" altLang="ja-JP" sz="1800" dirty="0">
                <a:latin typeface="BIZ UDPゴシック" panose="020B0400000000000000" pitchFamily="50" charset="-128"/>
                <a:ea typeface="BIZ UDPゴシック" panose="020B0400000000000000" pitchFamily="50" charset="-128"/>
              </a:rPr>
              <a:t>0800-100-2707</a:t>
            </a:r>
          </a:p>
          <a:p>
            <a:pPr marL="0" indent="0">
              <a:lnSpc>
                <a:spcPct val="100000"/>
              </a:lnSpc>
              <a:spcBef>
                <a:spcPts val="0"/>
              </a:spcBef>
              <a:buNone/>
            </a:pPr>
            <a:r>
              <a:rPr lang="ja-JP" altLang="en-US" sz="1800" dirty="0">
                <a:latin typeface="BIZ UDPゴシック" panose="020B0400000000000000" pitchFamily="50" charset="-128"/>
                <a:ea typeface="BIZ UDPゴシック" panose="020B0400000000000000" pitchFamily="50" charset="-128"/>
              </a:rPr>
              <a:t>　月～土曜日 </a:t>
            </a:r>
            <a:r>
              <a:rPr lang="en-US" altLang="ja-JP" sz="1800" dirty="0">
                <a:latin typeface="BIZ UDPゴシック" panose="020B0400000000000000" pitchFamily="50" charset="-128"/>
                <a:ea typeface="BIZ UDPゴシック" panose="020B0400000000000000" pitchFamily="50" charset="-128"/>
              </a:rPr>
              <a:t>10:00</a:t>
            </a:r>
            <a:r>
              <a:rPr lang="ja-JP" altLang="en-US" sz="1800" dirty="0">
                <a:latin typeface="BIZ UDPゴシック" panose="020B0400000000000000" pitchFamily="50" charset="-128"/>
                <a:ea typeface="BIZ UDPゴシック" panose="020B0400000000000000" pitchFamily="50" charset="-128"/>
              </a:rPr>
              <a:t>～</a:t>
            </a:r>
            <a:r>
              <a:rPr lang="en-US" altLang="ja-JP" sz="1800" dirty="0">
                <a:latin typeface="BIZ UDPゴシック" panose="020B0400000000000000" pitchFamily="50" charset="-128"/>
                <a:ea typeface="BIZ UDPゴシック" panose="020B0400000000000000" pitchFamily="50" charset="-128"/>
              </a:rPr>
              <a:t>15:00</a:t>
            </a:r>
            <a:r>
              <a:rPr lang="ja-JP" altLang="en-US" sz="1800" dirty="0">
                <a:latin typeface="BIZ UDPゴシック" panose="020B0400000000000000" pitchFamily="50" charset="-128"/>
                <a:ea typeface="BIZ UDPゴシック" panose="020B0400000000000000" pitchFamily="50" charset="-128"/>
              </a:rPr>
              <a:t>（祝日・年末年始除く）</a:t>
            </a:r>
          </a:p>
        </p:txBody>
      </p:sp>
      <p:sp>
        <p:nvSpPr>
          <p:cNvPr id="7" name="四角形: 角を丸くする 6">
            <a:extLst>
              <a:ext uri="{FF2B5EF4-FFF2-40B4-BE49-F238E27FC236}">
                <a16:creationId xmlns:a16="http://schemas.microsoft.com/office/drawing/2014/main" id="{144A65CA-7189-45DD-9C3C-EEFBAE800455}"/>
              </a:ext>
            </a:extLst>
          </p:cNvPr>
          <p:cNvSpPr/>
          <p:nvPr/>
        </p:nvSpPr>
        <p:spPr>
          <a:xfrm>
            <a:off x="347669" y="791325"/>
            <a:ext cx="556898" cy="492594"/>
          </a:xfrm>
          <a:prstGeom prst="roundRect">
            <a:avLst>
              <a:gd name="adj" fmla="val 5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9153C1E1-7091-48F4-A0A4-BF4CEBD2DCA3}"/>
              </a:ext>
            </a:extLst>
          </p:cNvPr>
          <p:cNvSpPr txBox="1"/>
          <p:nvPr/>
        </p:nvSpPr>
        <p:spPr>
          <a:xfrm>
            <a:off x="904567" y="692915"/>
            <a:ext cx="3879869" cy="646331"/>
          </a:xfrm>
          <a:prstGeom prst="rect">
            <a:avLst/>
          </a:prstGeom>
          <a:noFill/>
        </p:spPr>
        <p:txBody>
          <a:bodyPr wrap="square">
            <a:spAutoFit/>
          </a:bodyPr>
          <a:lstStyle/>
          <a:p>
            <a:pPr marL="0" indent="0">
              <a:lnSpc>
                <a:spcPct val="100000"/>
              </a:lnSpc>
              <a:spcBef>
                <a:spcPts val="0"/>
              </a:spcBef>
              <a:buNone/>
            </a:pPr>
            <a:r>
              <a:rPr lang="ja-JP" altLang="en-US" sz="3600" dirty="0">
                <a:latin typeface="HG丸ｺﾞｼｯｸM-PRO" panose="020F0600000000000000" pitchFamily="50" charset="-128"/>
                <a:ea typeface="HG丸ｺﾞｼｯｸM-PRO" panose="020F0600000000000000" pitchFamily="50" charset="-128"/>
              </a:rPr>
              <a:t>相談窓口</a:t>
            </a:r>
          </a:p>
        </p:txBody>
      </p:sp>
      <p:sp>
        <p:nvSpPr>
          <p:cNvPr id="14" name="テキスト ボックス 13">
            <a:extLst>
              <a:ext uri="{FF2B5EF4-FFF2-40B4-BE49-F238E27FC236}">
                <a16:creationId xmlns:a16="http://schemas.microsoft.com/office/drawing/2014/main" id="{B78DD3EF-6DBE-4F80-A576-EB9D2F1A744F}"/>
              </a:ext>
            </a:extLst>
          </p:cNvPr>
          <p:cNvSpPr txBox="1"/>
          <p:nvPr/>
        </p:nvSpPr>
        <p:spPr>
          <a:xfrm>
            <a:off x="229682" y="1402804"/>
            <a:ext cx="5541852" cy="1200329"/>
          </a:xfrm>
          <a:prstGeom prst="rect">
            <a:avLst/>
          </a:prstGeom>
          <a:noFill/>
        </p:spPr>
        <p:txBody>
          <a:bodyPr wrap="square">
            <a:spAutoFit/>
          </a:bodyPr>
          <a:lstStyle/>
          <a:p>
            <a:pPr marL="0" indent="0">
              <a:lnSpc>
                <a:spcPct val="100000"/>
              </a:lnSpc>
              <a:spcBef>
                <a:spcPts val="0"/>
              </a:spcBef>
              <a:buNone/>
            </a:pPr>
            <a:r>
              <a:rPr lang="ja-JP" altLang="en-US" sz="3600" dirty="0">
                <a:latin typeface="HG丸ｺﾞｼｯｸM-PRO" panose="020F0600000000000000" pitchFamily="50" charset="-128"/>
                <a:ea typeface="HG丸ｺﾞｼｯｸM-PRO" panose="020F0600000000000000" pitchFamily="50" charset="-128"/>
              </a:rPr>
              <a:t>○ 認知症に関する制度</a:t>
            </a:r>
            <a:endParaRPr lang="en-US" altLang="ja-JP" sz="3600" dirty="0">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3600" dirty="0">
                <a:latin typeface="HG丸ｺﾞｼｯｸM-PRO" panose="020F0600000000000000" pitchFamily="50" charset="-128"/>
                <a:ea typeface="HG丸ｺﾞｼｯｸM-PRO" panose="020F0600000000000000" pitchFamily="50" charset="-128"/>
              </a:rPr>
              <a:t>　 全般の問い合わせ</a:t>
            </a:r>
          </a:p>
        </p:txBody>
      </p:sp>
      <p:sp>
        <p:nvSpPr>
          <p:cNvPr id="15" name="テキスト ボックス 14">
            <a:extLst>
              <a:ext uri="{FF2B5EF4-FFF2-40B4-BE49-F238E27FC236}">
                <a16:creationId xmlns:a16="http://schemas.microsoft.com/office/drawing/2014/main" id="{62DEF3AB-FE91-415D-A709-F0A51930CC94}"/>
              </a:ext>
            </a:extLst>
          </p:cNvPr>
          <p:cNvSpPr txBox="1"/>
          <p:nvPr/>
        </p:nvSpPr>
        <p:spPr>
          <a:xfrm>
            <a:off x="229681" y="2656235"/>
            <a:ext cx="5541852" cy="1200329"/>
          </a:xfrm>
          <a:prstGeom prst="rect">
            <a:avLst/>
          </a:prstGeom>
          <a:noFill/>
        </p:spPr>
        <p:txBody>
          <a:bodyPr wrap="square">
            <a:spAutoFit/>
          </a:bodyPr>
          <a:lstStyle/>
          <a:p>
            <a:pPr marL="0" indent="0">
              <a:lnSpc>
                <a:spcPct val="100000"/>
              </a:lnSpc>
              <a:spcBef>
                <a:spcPts val="0"/>
              </a:spcBef>
              <a:buNone/>
            </a:pPr>
            <a:r>
              <a:rPr lang="ja-JP" altLang="en-US" sz="3600" dirty="0">
                <a:latin typeface="HG丸ｺﾞｼｯｸM-PRO" panose="020F0600000000000000" pitchFamily="50" charset="-128"/>
                <a:ea typeface="HG丸ｺﾞｼｯｸM-PRO" panose="020F0600000000000000" pitchFamily="50" charset="-128"/>
              </a:rPr>
              <a:t>○ 認知症高齢者等の</a:t>
            </a:r>
            <a:endParaRPr lang="en-US" altLang="ja-JP" sz="3600" dirty="0">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en-US" altLang="ja-JP" sz="3600" dirty="0">
                <a:latin typeface="HG丸ｺﾞｼｯｸM-PRO" panose="020F0600000000000000" pitchFamily="50" charset="-128"/>
                <a:ea typeface="HG丸ｺﾞｼｯｸM-PRO" panose="020F0600000000000000" pitchFamily="50" charset="-128"/>
              </a:rPr>
              <a:t>   </a:t>
            </a:r>
            <a:r>
              <a:rPr lang="ja-JP" altLang="en-US" sz="3600" dirty="0">
                <a:latin typeface="HG丸ｺﾞｼｯｸM-PRO" panose="020F0600000000000000" pitchFamily="50" charset="-128"/>
                <a:ea typeface="HG丸ｺﾞｼｯｸM-PRO" panose="020F0600000000000000" pitchFamily="50" charset="-128"/>
              </a:rPr>
              <a:t> 総合相談窓口</a:t>
            </a:r>
          </a:p>
        </p:txBody>
      </p:sp>
      <p:sp>
        <p:nvSpPr>
          <p:cNvPr id="16" name="テキスト ボックス 15">
            <a:extLst>
              <a:ext uri="{FF2B5EF4-FFF2-40B4-BE49-F238E27FC236}">
                <a16:creationId xmlns:a16="http://schemas.microsoft.com/office/drawing/2014/main" id="{C348C734-02F7-45E7-8023-7E1438546A99}"/>
              </a:ext>
            </a:extLst>
          </p:cNvPr>
          <p:cNvSpPr txBox="1"/>
          <p:nvPr/>
        </p:nvSpPr>
        <p:spPr>
          <a:xfrm>
            <a:off x="229681" y="3925641"/>
            <a:ext cx="8960501" cy="646331"/>
          </a:xfrm>
          <a:prstGeom prst="rect">
            <a:avLst/>
          </a:prstGeom>
          <a:noFill/>
        </p:spPr>
        <p:txBody>
          <a:bodyPr wrap="square">
            <a:spAutoFit/>
          </a:bodyPr>
          <a:lstStyle/>
          <a:p>
            <a:pPr marL="0" indent="0">
              <a:lnSpc>
                <a:spcPct val="100000"/>
              </a:lnSpc>
              <a:spcBef>
                <a:spcPts val="0"/>
              </a:spcBef>
              <a:buNone/>
            </a:pPr>
            <a:r>
              <a:rPr lang="ja-JP" altLang="en-US" sz="3600" dirty="0">
                <a:latin typeface="HG丸ｺﾞｼｯｸM-PRO" panose="020F0600000000000000" pitchFamily="50" charset="-128"/>
                <a:ea typeface="HG丸ｺﾞｼｯｸM-PRO" panose="020F0600000000000000" pitchFamily="50" charset="-128"/>
              </a:rPr>
              <a:t>○ 若年性認知症に関する相談・支援</a:t>
            </a:r>
          </a:p>
        </p:txBody>
      </p:sp>
      <p:sp>
        <p:nvSpPr>
          <p:cNvPr id="17" name="テキスト ボックス 16">
            <a:extLst>
              <a:ext uri="{FF2B5EF4-FFF2-40B4-BE49-F238E27FC236}">
                <a16:creationId xmlns:a16="http://schemas.microsoft.com/office/drawing/2014/main" id="{40684A45-4EEC-423B-B14A-5D6A38AAA9B2}"/>
              </a:ext>
            </a:extLst>
          </p:cNvPr>
          <p:cNvSpPr txBox="1"/>
          <p:nvPr/>
        </p:nvSpPr>
        <p:spPr>
          <a:xfrm>
            <a:off x="6048633" y="1443335"/>
            <a:ext cx="5672318" cy="923330"/>
          </a:xfrm>
          <a:prstGeom prst="rect">
            <a:avLst/>
          </a:prstGeom>
          <a:noFill/>
        </p:spPr>
        <p:txBody>
          <a:bodyPr wrap="square">
            <a:spAutoFit/>
          </a:bodyPr>
          <a:lstStyle/>
          <a:p>
            <a:pPr marL="0" indent="0" algn="ctr">
              <a:lnSpc>
                <a:spcPct val="100000"/>
              </a:lnSpc>
              <a:spcBef>
                <a:spcPts val="0"/>
              </a:spcBef>
              <a:buNone/>
            </a:pPr>
            <a:r>
              <a:rPr lang="en-US" altLang="ja-JP" sz="2400" dirty="0">
                <a:latin typeface="HG丸ｺﾞｼｯｸM-PRO" panose="020F0600000000000000" pitchFamily="50" charset="-128"/>
                <a:ea typeface="HG丸ｺﾞｼｯｸM-PRO" panose="020F0600000000000000" pitchFamily="50" charset="-128"/>
              </a:rPr>
              <a:t>【</a:t>
            </a:r>
            <a:r>
              <a:rPr lang="ja-JP" altLang="en-US" sz="2400" dirty="0">
                <a:latin typeface="HG丸ｺﾞｼｯｸM-PRO" panose="020F0600000000000000" pitchFamily="50" charset="-128"/>
                <a:ea typeface="HG丸ｺﾞｼｯｸM-PRO" panose="020F0600000000000000" pitchFamily="50" charset="-128"/>
              </a:rPr>
              <a:t>市町村の窓口</a:t>
            </a:r>
            <a:r>
              <a:rPr lang="en-US" altLang="ja-JP" sz="2400" dirty="0">
                <a:latin typeface="HG丸ｺﾞｼｯｸM-PRO" panose="020F0600000000000000" pitchFamily="50" charset="-128"/>
                <a:ea typeface="HG丸ｺﾞｼｯｸM-PRO" panose="020F0600000000000000" pitchFamily="50" charset="-128"/>
              </a:rPr>
              <a:t>】</a:t>
            </a:r>
          </a:p>
          <a:p>
            <a:pPr marL="0" indent="0" algn="ctr">
              <a:lnSpc>
                <a:spcPct val="100000"/>
              </a:lnSpc>
              <a:spcBef>
                <a:spcPts val="0"/>
              </a:spcBef>
              <a:buNone/>
            </a:pPr>
            <a:endParaRPr lang="en-US" altLang="ja-JP" sz="800" dirty="0">
              <a:latin typeface="HG丸ｺﾞｼｯｸM-PRO" panose="020F0600000000000000" pitchFamily="50" charset="-128"/>
              <a:ea typeface="HG丸ｺﾞｼｯｸM-PRO" panose="020F0600000000000000" pitchFamily="50" charset="-128"/>
            </a:endParaRPr>
          </a:p>
          <a:p>
            <a:pPr marL="0" indent="0" algn="ctr">
              <a:lnSpc>
                <a:spcPct val="100000"/>
              </a:lnSpc>
              <a:spcBef>
                <a:spcPts val="0"/>
              </a:spcBef>
              <a:buNone/>
            </a:pPr>
            <a:r>
              <a:rPr lang="ja-JP" altLang="en-US" sz="2200" spc="-100" dirty="0">
                <a:latin typeface="HG丸ｺﾞｼｯｸM-PRO" panose="020F0600000000000000" pitchFamily="50" charset="-128"/>
                <a:ea typeface="HG丸ｺﾞｼｯｸM-PRO" panose="020F0600000000000000" pitchFamily="50" charset="-128"/>
              </a:rPr>
              <a:t>△△市△△△△課 </a:t>
            </a:r>
            <a:r>
              <a:rPr lang="en-US" altLang="ja-JP" sz="2200" spc="-100" dirty="0">
                <a:latin typeface="HG丸ｺﾞｼｯｸM-PRO" panose="020F0600000000000000" pitchFamily="50" charset="-128"/>
                <a:ea typeface="HG丸ｺﾞｼｯｸM-PRO" panose="020F0600000000000000" pitchFamily="50" charset="-128"/>
              </a:rPr>
              <a:t>TEL</a:t>
            </a:r>
            <a:r>
              <a:rPr lang="ja-JP" altLang="en-US" sz="2200" spc="-100" dirty="0">
                <a:latin typeface="HG丸ｺﾞｼｯｸM-PRO" panose="020F0600000000000000" pitchFamily="50" charset="-128"/>
                <a:ea typeface="HG丸ｺﾞｼｯｸM-PRO" panose="020F0600000000000000" pitchFamily="50" charset="-128"/>
              </a:rPr>
              <a:t>△△△</a:t>
            </a:r>
            <a:r>
              <a:rPr lang="en-US" altLang="ja-JP" sz="2200" spc="-100" dirty="0">
                <a:latin typeface="HG丸ｺﾞｼｯｸM-PRO" panose="020F0600000000000000" pitchFamily="50" charset="-128"/>
                <a:ea typeface="HG丸ｺﾞｼｯｸM-PRO" panose="020F0600000000000000" pitchFamily="50" charset="-128"/>
              </a:rPr>
              <a:t>-</a:t>
            </a:r>
            <a:r>
              <a:rPr lang="ja-JP" altLang="en-US" sz="2200" spc="-100" dirty="0">
                <a:latin typeface="HG丸ｺﾞｼｯｸM-PRO" panose="020F0600000000000000" pitchFamily="50" charset="-128"/>
                <a:ea typeface="HG丸ｺﾞｼｯｸM-PRO" panose="020F0600000000000000" pitchFamily="50" charset="-128"/>
              </a:rPr>
              <a:t>△△</a:t>
            </a:r>
            <a:r>
              <a:rPr lang="en-US" altLang="ja-JP" sz="2200" spc="-100" dirty="0">
                <a:latin typeface="HG丸ｺﾞｼｯｸM-PRO" panose="020F0600000000000000" pitchFamily="50" charset="-128"/>
                <a:ea typeface="HG丸ｺﾞｼｯｸM-PRO" panose="020F0600000000000000" pitchFamily="50" charset="-128"/>
              </a:rPr>
              <a:t>-</a:t>
            </a:r>
            <a:r>
              <a:rPr lang="ja-JP" altLang="en-US" sz="2200" spc="-100" dirty="0">
                <a:latin typeface="HG丸ｺﾞｼｯｸM-PRO" panose="020F0600000000000000" pitchFamily="50" charset="-128"/>
                <a:ea typeface="HG丸ｺﾞｼｯｸM-PRO" panose="020F0600000000000000" pitchFamily="50" charset="-128"/>
              </a:rPr>
              <a:t>△△△△</a:t>
            </a:r>
          </a:p>
        </p:txBody>
      </p:sp>
      <p:sp>
        <p:nvSpPr>
          <p:cNvPr id="18" name="テキスト ボックス 17">
            <a:extLst>
              <a:ext uri="{FF2B5EF4-FFF2-40B4-BE49-F238E27FC236}">
                <a16:creationId xmlns:a16="http://schemas.microsoft.com/office/drawing/2014/main" id="{57BACABF-5867-41AB-A70F-8D880A6F0113}"/>
              </a:ext>
            </a:extLst>
          </p:cNvPr>
          <p:cNvSpPr txBox="1"/>
          <p:nvPr/>
        </p:nvSpPr>
        <p:spPr>
          <a:xfrm>
            <a:off x="6096000" y="2684089"/>
            <a:ext cx="5624951" cy="461665"/>
          </a:xfrm>
          <a:prstGeom prst="rect">
            <a:avLst/>
          </a:prstGeom>
          <a:noFill/>
        </p:spPr>
        <p:txBody>
          <a:bodyPr wrap="square">
            <a:spAutoFit/>
          </a:bodyPr>
          <a:lstStyle/>
          <a:p>
            <a:pPr marL="0" indent="0" algn="ctr">
              <a:lnSpc>
                <a:spcPct val="100000"/>
              </a:lnSpc>
              <a:spcBef>
                <a:spcPts val="0"/>
              </a:spcBef>
              <a:buNone/>
            </a:pPr>
            <a:r>
              <a:rPr lang="en-US" altLang="ja-JP" sz="2400" dirty="0">
                <a:latin typeface="HG丸ｺﾞｼｯｸM-PRO" panose="020F0600000000000000" pitchFamily="50" charset="-128"/>
                <a:ea typeface="HG丸ｺﾞｼｯｸM-PRO" panose="020F0600000000000000" pitchFamily="50" charset="-128"/>
              </a:rPr>
              <a:t>【</a:t>
            </a:r>
            <a:r>
              <a:rPr lang="ja-JP" altLang="en-US" sz="2400" dirty="0">
                <a:latin typeface="HG丸ｺﾞｼｯｸM-PRO" panose="020F0600000000000000" pitchFamily="50" charset="-128"/>
                <a:ea typeface="HG丸ｺﾞｼｯｸM-PRO" panose="020F0600000000000000" pitchFamily="50" charset="-128"/>
              </a:rPr>
              <a:t>地域包括支援センター</a:t>
            </a:r>
            <a:r>
              <a:rPr lang="en-US" altLang="ja-JP" sz="2400" dirty="0">
                <a:latin typeface="HG丸ｺﾞｼｯｸM-PRO" panose="020F0600000000000000" pitchFamily="50" charset="-128"/>
                <a:ea typeface="HG丸ｺﾞｼｯｸM-PRO" panose="020F0600000000000000" pitchFamily="50" charset="-128"/>
              </a:rPr>
              <a:t>】</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19" name="テキスト ボックス 18">
            <a:extLst>
              <a:ext uri="{FF2B5EF4-FFF2-40B4-BE49-F238E27FC236}">
                <a16:creationId xmlns:a16="http://schemas.microsoft.com/office/drawing/2014/main" id="{3493F4DF-BFEB-4BB0-8048-DBC1732F8210}"/>
              </a:ext>
            </a:extLst>
          </p:cNvPr>
          <p:cNvSpPr txBox="1"/>
          <p:nvPr/>
        </p:nvSpPr>
        <p:spPr>
          <a:xfrm>
            <a:off x="6048633" y="4598678"/>
            <a:ext cx="5672318" cy="461665"/>
          </a:xfrm>
          <a:prstGeom prst="rect">
            <a:avLst/>
          </a:prstGeom>
          <a:noFill/>
        </p:spPr>
        <p:txBody>
          <a:bodyPr wrap="square">
            <a:spAutoFit/>
          </a:bodyPr>
          <a:lstStyle/>
          <a:p>
            <a:pPr marL="0" indent="0" algn="ctr">
              <a:lnSpc>
                <a:spcPct val="100000"/>
              </a:lnSpc>
              <a:spcBef>
                <a:spcPts val="0"/>
              </a:spcBef>
              <a:buNone/>
            </a:pPr>
            <a:r>
              <a:rPr lang="en-US" altLang="ja-JP" sz="2400" dirty="0">
                <a:latin typeface="HG丸ｺﾞｼｯｸM-PRO" panose="020F0600000000000000" pitchFamily="50" charset="-128"/>
                <a:ea typeface="HG丸ｺﾞｼｯｸM-PRO" panose="020F0600000000000000" pitchFamily="50" charset="-128"/>
              </a:rPr>
              <a:t>【</a:t>
            </a:r>
            <a:r>
              <a:rPr lang="ja-JP" altLang="en-US" sz="2400" dirty="0">
                <a:latin typeface="HG丸ｺﾞｼｯｸM-PRO" panose="020F0600000000000000" pitchFamily="50" charset="-128"/>
                <a:ea typeface="HG丸ｺﾞｼｯｸM-PRO" panose="020F0600000000000000" pitchFamily="50" charset="-128"/>
              </a:rPr>
              <a:t>若年性認知症支援コーディネーター</a:t>
            </a:r>
            <a:r>
              <a:rPr lang="en-US" altLang="ja-JP" sz="2400" dirty="0">
                <a:latin typeface="HG丸ｺﾞｼｯｸM-PRO" panose="020F0600000000000000" pitchFamily="50" charset="-128"/>
                <a:ea typeface="HG丸ｺﾞｼｯｸM-PRO" panose="020F0600000000000000" pitchFamily="50" charset="-128"/>
              </a:rPr>
              <a:t>】</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8857CF0C-3865-44F9-8881-5672137C90E0}"/>
              </a:ext>
            </a:extLst>
          </p:cNvPr>
          <p:cNvSpPr txBox="1"/>
          <p:nvPr/>
        </p:nvSpPr>
        <p:spPr>
          <a:xfrm>
            <a:off x="329011" y="4604236"/>
            <a:ext cx="5591804" cy="461665"/>
          </a:xfrm>
          <a:prstGeom prst="rect">
            <a:avLst/>
          </a:prstGeom>
          <a:noFill/>
        </p:spPr>
        <p:txBody>
          <a:bodyPr wrap="square">
            <a:spAutoFit/>
          </a:bodyPr>
          <a:lstStyle/>
          <a:p>
            <a:pPr marL="0" indent="0" algn="ctr">
              <a:lnSpc>
                <a:spcPct val="100000"/>
              </a:lnSpc>
              <a:spcBef>
                <a:spcPts val="0"/>
              </a:spcBef>
              <a:buNone/>
            </a:pPr>
            <a:r>
              <a:rPr lang="en-US" altLang="ja-JP" sz="2400" dirty="0">
                <a:latin typeface="HG丸ｺﾞｼｯｸM-PRO" panose="020F0600000000000000" pitchFamily="50" charset="-128"/>
                <a:ea typeface="HG丸ｺﾞｼｯｸM-PRO" panose="020F0600000000000000" pitchFamily="50" charset="-128"/>
              </a:rPr>
              <a:t>【</a:t>
            </a:r>
            <a:r>
              <a:rPr lang="ja-JP" altLang="en-US" sz="2400" dirty="0">
                <a:latin typeface="HG丸ｺﾞｼｯｸM-PRO" panose="020F0600000000000000" pitchFamily="50" charset="-128"/>
                <a:ea typeface="HG丸ｺﾞｼｯｸM-PRO" panose="020F0600000000000000" pitchFamily="50" charset="-128"/>
              </a:rPr>
              <a:t>全国若年性認知症支援センター</a:t>
            </a:r>
            <a:r>
              <a:rPr lang="en-US" altLang="ja-JP" sz="2400" dirty="0">
                <a:latin typeface="HG丸ｺﾞｼｯｸM-PRO" panose="020F0600000000000000" pitchFamily="50" charset="-128"/>
                <a:ea typeface="HG丸ｺﾞｼｯｸM-PRO" panose="020F0600000000000000" pitchFamily="50" charset="-128"/>
              </a:rPr>
              <a:t>】</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4" name="矢印: 右 3">
            <a:extLst>
              <a:ext uri="{FF2B5EF4-FFF2-40B4-BE49-F238E27FC236}">
                <a16:creationId xmlns:a16="http://schemas.microsoft.com/office/drawing/2014/main" id="{F4CB8EE2-88E7-4061-8092-0DC4288851D9}"/>
              </a:ext>
            </a:extLst>
          </p:cNvPr>
          <p:cNvSpPr/>
          <p:nvPr/>
        </p:nvSpPr>
        <p:spPr>
          <a:xfrm>
            <a:off x="5222729" y="1703021"/>
            <a:ext cx="698088" cy="618091"/>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右 20">
            <a:extLst>
              <a:ext uri="{FF2B5EF4-FFF2-40B4-BE49-F238E27FC236}">
                <a16:creationId xmlns:a16="http://schemas.microsoft.com/office/drawing/2014/main" id="{81B1CA21-E6AA-49DE-975A-C5374430F3A5}"/>
              </a:ext>
            </a:extLst>
          </p:cNvPr>
          <p:cNvSpPr/>
          <p:nvPr/>
        </p:nvSpPr>
        <p:spPr>
          <a:xfrm>
            <a:off x="5222729" y="2947148"/>
            <a:ext cx="698088" cy="618091"/>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EC20FEEB-5DEC-4087-9E0B-F9033E9488AA}"/>
              </a:ext>
            </a:extLst>
          </p:cNvPr>
          <p:cNvSpPr/>
          <p:nvPr/>
        </p:nvSpPr>
        <p:spPr>
          <a:xfrm>
            <a:off x="6326166" y="3257709"/>
            <a:ext cx="5117251" cy="502684"/>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検索エンジンで</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「地元の市町村名</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地域包括支援センター一覧」等と検索すると、</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当該地域を担当しているセンターを調べることができます。</a:t>
            </a:r>
          </a:p>
        </p:txBody>
      </p:sp>
      <p:sp>
        <p:nvSpPr>
          <p:cNvPr id="24" name="吹き出し: 円形 23">
            <a:extLst>
              <a:ext uri="{FF2B5EF4-FFF2-40B4-BE49-F238E27FC236}">
                <a16:creationId xmlns:a16="http://schemas.microsoft.com/office/drawing/2014/main" id="{64864A0A-CFAF-4A26-A971-E39DE5BA17D4}"/>
              </a:ext>
            </a:extLst>
          </p:cNvPr>
          <p:cNvSpPr/>
          <p:nvPr/>
        </p:nvSpPr>
        <p:spPr>
          <a:xfrm>
            <a:off x="11261618" y="2929442"/>
            <a:ext cx="622355" cy="332401"/>
          </a:xfrm>
          <a:prstGeom prst="wedgeEllipseCallout">
            <a:avLst>
              <a:gd name="adj1" fmla="val -55399"/>
              <a:gd name="adj2" fmla="val 9232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1"/>
                </a:solidFill>
                <a:latin typeface="HGP創英角ﾎﾟｯﾌﾟ体" panose="040B0A00000000000000" pitchFamily="50" charset="-128"/>
                <a:ea typeface="HGP創英角ﾎﾟｯﾌﾟ体" panose="040B0A00000000000000" pitchFamily="50" charset="-128"/>
              </a:rPr>
              <a:t>!!</a:t>
            </a:r>
            <a:endParaRPr kumimoji="1" lang="ja-JP" altLang="en-US" b="1"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25" name="コンテンツ プレースホルダー 2">
            <a:extLst>
              <a:ext uri="{FF2B5EF4-FFF2-40B4-BE49-F238E27FC236}">
                <a16:creationId xmlns:a16="http://schemas.microsoft.com/office/drawing/2014/main" id="{DA9DFA68-2F08-4E68-BA47-5E79739076E2}"/>
              </a:ext>
            </a:extLst>
          </p:cNvPr>
          <p:cNvSpPr txBox="1">
            <a:spLocks/>
          </p:cNvSpPr>
          <p:nvPr/>
        </p:nvSpPr>
        <p:spPr>
          <a:xfrm>
            <a:off x="6048633" y="5175140"/>
            <a:ext cx="5672318" cy="6463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・各都道府県に配置されています。都道府県のホーム</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　ページをご欄ください。</a:t>
            </a:r>
          </a:p>
        </p:txBody>
      </p:sp>
      <p:sp>
        <p:nvSpPr>
          <p:cNvPr id="26" name="正方形/長方形 25">
            <a:extLst>
              <a:ext uri="{FF2B5EF4-FFF2-40B4-BE49-F238E27FC236}">
                <a16:creationId xmlns:a16="http://schemas.microsoft.com/office/drawing/2014/main" id="{B7709EE6-9FF6-441C-B34B-CF800DF1C6D8}"/>
              </a:ext>
            </a:extLst>
          </p:cNvPr>
          <p:cNvSpPr/>
          <p:nvPr/>
        </p:nvSpPr>
        <p:spPr>
          <a:xfrm>
            <a:off x="6326166" y="5930118"/>
            <a:ext cx="5117251" cy="502684"/>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検索エンジンで</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「都道府県名</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若年性認知症支援コーディネーター」等と検索する</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と、当該都道府県の情報をを調べることができます。</a:t>
            </a:r>
          </a:p>
        </p:txBody>
      </p:sp>
      <p:sp>
        <p:nvSpPr>
          <p:cNvPr id="27" name="吹き出し: 円形 26">
            <a:extLst>
              <a:ext uri="{FF2B5EF4-FFF2-40B4-BE49-F238E27FC236}">
                <a16:creationId xmlns:a16="http://schemas.microsoft.com/office/drawing/2014/main" id="{23779962-D029-4753-BF35-32E064E592B5}"/>
              </a:ext>
            </a:extLst>
          </p:cNvPr>
          <p:cNvSpPr/>
          <p:nvPr/>
        </p:nvSpPr>
        <p:spPr>
          <a:xfrm>
            <a:off x="11317037" y="5774458"/>
            <a:ext cx="622355" cy="332401"/>
          </a:xfrm>
          <a:prstGeom prst="wedgeEllipseCallout">
            <a:avLst>
              <a:gd name="adj1" fmla="val -55399"/>
              <a:gd name="adj2" fmla="val 9232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1"/>
                </a:solidFill>
                <a:latin typeface="HGP創英角ﾎﾟｯﾌﾟ体" panose="040B0A00000000000000" pitchFamily="50" charset="-128"/>
                <a:ea typeface="HGP創英角ﾎﾟｯﾌﾟ体" panose="040B0A00000000000000" pitchFamily="50" charset="-128"/>
              </a:rPr>
              <a:t>!!</a:t>
            </a:r>
            <a:endParaRPr kumimoji="1" lang="ja-JP" altLang="en-US" b="1" dirty="0">
              <a:solidFill>
                <a:schemeClr val="bg1"/>
              </a:solidFill>
              <a:latin typeface="HGP創英角ﾎﾟｯﾌﾟ体" panose="040B0A00000000000000" pitchFamily="50" charset="-128"/>
              <a:ea typeface="HGP創英角ﾎﾟｯﾌﾟ体" panose="040B0A00000000000000" pitchFamily="50" charset="-128"/>
            </a:endParaRPr>
          </a:p>
        </p:txBody>
      </p:sp>
      <p:cxnSp>
        <p:nvCxnSpPr>
          <p:cNvPr id="6" name="直線コネクタ 5">
            <a:extLst>
              <a:ext uri="{FF2B5EF4-FFF2-40B4-BE49-F238E27FC236}">
                <a16:creationId xmlns:a16="http://schemas.microsoft.com/office/drawing/2014/main" id="{0C08B585-F73D-4B3C-ABDB-70CC2190CDB3}"/>
              </a:ext>
            </a:extLst>
          </p:cNvPr>
          <p:cNvCxnSpPr>
            <a:cxnSpLocks/>
          </p:cNvCxnSpPr>
          <p:nvPr/>
        </p:nvCxnSpPr>
        <p:spPr>
          <a:xfrm>
            <a:off x="5952107" y="4687584"/>
            <a:ext cx="0" cy="1801705"/>
          </a:xfrm>
          <a:prstGeom prst="line">
            <a:avLst/>
          </a:prstGeom>
          <a:ln w="857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448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646331"/>
          </a:xfrm>
          <a:solidFill>
            <a:schemeClr val="accent2">
              <a:lumMod val="40000"/>
              <a:lumOff val="60000"/>
            </a:schemeClr>
          </a:solidFill>
        </p:spPr>
        <p:txBody>
          <a:bodyPr>
            <a:normAutofit fontScale="90000"/>
          </a:bodyPr>
          <a:lstStyle/>
          <a:p>
            <a:pPr algn="ctr"/>
            <a:r>
              <a:rPr lang="ja-JP" altLang="en-US" sz="5400" dirty="0">
                <a:latin typeface="BIZ UDPゴシック" panose="020B0400000000000000" pitchFamily="50" charset="-128"/>
                <a:ea typeface="BIZ UDPゴシック" panose="020B0400000000000000" pitchFamily="50" charset="-128"/>
              </a:rPr>
              <a:t>おわりに</a:t>
            </a:r>
            <a:endParaRPr kumimoji="1" lang="ja-JP" altLang="en-US" sz="5400" dirty="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9153C1E1-7091-48F4-A0A4-BF4CEBD2DCA3}"/>
              </a:ext>
            </a:extLst>
          </p:cNvPr>
          <p:cNvSpPr txBox="1"/>
          <p:nvPr/>
        </p:nvSpPr>
        <p:spPr>
          <a:xfrm>
            <a:off x="267239" y="692915"/>
            <a:ext cx="11657522" cy="523220"/>
          </a:xfrm>
          <a:prstGeom prst="rect">
            <a:avLst/>
          </a:prstGeom>
          <a:noFill/>
        </p:spPr>
        <p:txBody>
          <a:bodyPr wrap="square">
            <a:spAutoFit/>
          </a:bodyPr>
          <a:lstStyle/>
          <a:p>
            <a:pPr marL="0" indent="0" algn="ctr">
              <a:lnSpc>
                <a:spcPct val="100000"/>
              </a:lnSpc>
              <a:spcBef>
                <a:spcPts val="0"/>
              </a:spcBef>
              <a:buNone/>
            </a:pPr>
            <a:r>
              <a:rPr lang="ja-JP" altLang="en-US" sz="2800" dirty="0">
                <a:solidFill>
                  <a:schemeClr val="accent1">
                    <a:lumMod val="50000"/>
                  </a:schemeClr>
                </a:solidFill>
                <a:latin typeface="BIZ UDPゴシック" panose="020B0400000000000000" pitchFamily="50" charset="-128"/>
                <a:ea typeface="BIZ UDPゴシック" panose="020B0400000000000000" pitchFamily="50" charset="-128"/>
              </a:rPr>
              <a:t>●</a:t>
            </a:r>
            <a:r>
              <a:rPr lang="ja-JP" altLang="en-US" sz="2800" dirty="0">
                <a:latin typeface="BIZ UDPゴシック" panose="020B0400000000000000" pitchFamily="50" charset="-128"/>
                <a:ea typeface="BIZ UDPゴシック" panose="020B0400000000000000" pitchFamily="50" charset="-128"/>
              </a:rPr>
              <a:t> 手引きは適宜改訂します </a:t>
            </a:r>
            <a:r>
              <a:rPr lang="ja-JP" altLang="en-US" sz="2800" dirty="0">
                <a:solidFill>
                  <a:schemeClr val="accent1">
                    <a:lumMod val="50000"/>
                  </a:schemeClr>
                </a:solidFill>
                <a:latin typeface="BIZ UDPゴシック" panose="020B0400000000000000" pitchFamily="50" charset="-128"/>
                <a:ea typeface="BIZ UDPゴシック" panose="020B0400000000000000" pitchFamily="50" charset="-128"/>
              </a:rPr>
              <a:t>●</a:t>
            </a:r>
            <a:endParaRPr lang="ja-JP" altLang="en-US" sz="28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C348C734-02F7-45E7-8023-7E1438546A99}"/>
              </a:ext>
            </a:extLst>
          </p:cNvPr>
          <p:cNvSpPr txBox="1"/>
          <p:nvPr/>
        </p:nvSpPr>
        <p:spPr>
          <a:xfrm>
            <a:off x="267239" y="5004084"/>
            <a:ext cx="11657522" cy="1661993"/>
          </a:xfrm>
          <a:prstGeom prst="rect">
            <a:avLst/>
          </a:prstGeom>
          <a:solidFill>
            <a:schemeClr val="accent5">
              <a:lumMod val="20000"/>
              <a:lumOff val="80000"/>
              <a:alpha val="20000"/>
            </a:schemeClr>
          </a:solidFill>
          <a:ln w="25400">
            <a:solidFill>
              <a:schemeClr val="accent1">
                <a:shade val="50000"/>
              </a:schemeClr>
            </a:solidFill>
          </a:ln>
        </p:spPr>
        <p:txBody>
          <a:bodyPr wrap="square">
            <a:spAutoFit/>
          </a:bodyPr>
          <a:lstStyle/>
          <a:p>
            <a:pPr marL="0" indent="0" algn="ctr">
              <a:lnSpc>
                <a:spcPct val="100000"/>
              </a:lnSpc>
              <a:spcBef>
                <a:spcPts val="0"/>
              </a:spcBef>
              <a:buNone/>
            </a:pPr>
            <a:r>
              <a:rPr lang="ja-JP" altLang="en-US" sz="2800" dirty="0">
                <a:solidFill>
                  <a:schemeClr val="tx2">
                    <a:lumMod val="50000"/>
                  </a:schemeClr>
                </a:solidFill>
                <a:latin typeface="HGP創英角ｺﾞｼｯｸUB" panose="020B0900000000000000" pitchFamily="50" charset="-128"/>
                <a:ea typeface="HGP創英角ｺﾞｼｯｸUB" panose="020B0900000000000000" pitchFamily="50" charset="-128"/>
              </a:rPr>
              <a:t>この手引きへのご意見や認知症に関する情報提供などの社内連絡先</a:t>
            </a:r>
            <a:endParaRPr lang="en-US" altLang="ja-JP" sz="2800" dirty="0">
              <a:solidFill>
                <a:schemeClr val="tx2">
                  <a:lumMod val="50000"/>
                </a:schemeClr>
              </a:solidFill>
              <a:latin typeface="HGP創英角ｺﾞｼｯｸUB" panose="020B0900000000000000" pitchFamily="50" charset="-128"/>
              <a:ea typeface="HGP創英角ｺﾞｼｯｸUB" panose="020B0900000000000000" pitchFamily="50" charset="-128"/>
            </a:endParaRPr>
          </a:p>
          <a:p>
            <a:pPr marL="0" indent="0" algn="ctr">
              <a:lnSpc>
                <a:spcPct val="100000"/>
              </a:lnSpc>
              <a:spcBef>
                <a:spcPts val="0"/>
              </a:spcBef>
              <a:buNone/>
            </a:pPr>
            <a:r>
              <a:rPr lang="ja-JP" altLang="en-US" sz="2400" dirty="0">
                <a:solidFill>
                  <a:schemeClr val="tx2">
                    <a:lumMod val="50000"/>
                  </a:schemeClr>
                </a:solidFill>
                <a:latin typeface="HGP創英角ｺﾞｼｯｸUB" panose="020B0900000000000000" pitchFamily="50" charset="-128"/>
                <a:ea typeface="HGP創英角ｺﾞｼｯｸUB" panose="020B0900000000000000" pitchFamily="50" charset="-128"/>
              </a:rPr>
              <a:t>△△△△部 △△△△課</a:t>
            </a:r>
            <a:endParaRPr lang="en-US" altLang="ja-JP" sz="2400" dirty="0">
              <a:solidFill>
                <a:schemeClr val="tx2">
                  <a:lumMod val="50000"/>
                </a:schemeClr>
              </a:solidFill>
              <a:latin typeface="HGP創英角ｺﾞｼｯｸUB" panose="020B0900000000000000" pitchFamily="50" charset="-128"/>
              <a:ea typeface="HGP創英角ｺﾞｼｯｸUB" panose="020B0900000000000000" pitchFamily="50" charset="-128"/>
            </a:endParaRPr>
          </a:p>
          <a:p>
            <a:pPr marL="0" indent="0" algn="ctr">
              <a:lnSpc>
                <a:spcPct val="100000"/>
              </a:lnSpc>
              <a:spcBef>
                <a:spcPts val="0"/>
              </a:spcBef>
              <a:buNone/>
            </a:pPr>
            <a:r>
              <a:rPr lang="ja-JP" altLang="en-US" sz="2400" dirty="0">
                <a:solidFill>
                  <a:schemeClr val="tx2">
                    <a:lumMod val="50000"/>
                  </a:schemeClr>
                </a:solidFill>
                <a:latin typeface="HGP創英角ｺﾞｼｯｸUB" panose="020B0900000000000000" pitchFamily="50" charset="-128"/>
                <a:ea typeface="HGP創英角ｺﾞｼｯｸUB" panose="020B0900000000000000" pitchFamily="50" charset="-128"/>
              </a:rPr>
              <a:t>ＴＥＬ △△△</a:t>
            </a:r>
            <a:r>
              <a:rPr lang="en-US" altLang="ja-JP" sz="2400" dirty="0">
                <a:solidFill>
                  <a:schemeClr val="tx2">
                    <a:lumMod val="50000"/>
                  </a:schemeClr>
                </a:solidFill>
                <a:latin typeface="HGP創英角ｺﾞｼｯｸUB" panose="020B0900000000000000" pitchFamily="50" charset="-128"/>
                <a:ea typeface="HGP創英角ｺﾞｼｯｸUB" panose="020B0900000000000000" pitchFamily="50" charset="-128"/>
              </a:rPr>
              <a:t>-△△-△△△△</a:t>
            </a:r>
          </a:p>
          <a:p>
            <a:pPr marL="0" indent="0" algn="ctr">
              <a:lnSpc>
                <a:spcPct val="100000"/>
              </a:lnSpc>
              <a:spcBef>
                <a:spcPts val="0"/>
              </a:spcBef>
              <a:buNone/>
            </a:pPr>
            <a:r>
              <a:rPr lang="en-US" altLang="ja-JP" sz="2400" dirty="0">
                <a:solidFill>
                  <a:schemeClr val="tx2">
                    <a:lumMod val="50000"/>
                  </a:schemeClr>
                </a:solidFill>
                <a:latin typeface="HGP創英角ｺﾞｼｯｸUB" panose="020B0900000000000000" pitchFamily="50" charset="-128"/>
                <a:ea typeface="HGP創英角ｺﾞｼｯｸUB" panose="020B0900000000000000" pitchFamily="50" charset="-128"/>
              </a:rPr>
              <a:t>E-mail *******@****.co.jp</a:t>
            </a:r>
            <a:endParaRPr lang="ja-JP" altLang="en-US" sz="2400" dirty="0">
              <a:solidFill>
                <a:schemeClr val="tx2">
                  <a:lumMod val="50000"/>
                </a:schemeClr>
              </a:solidFill>
              <a:latin typeface="HGP創英角ｺﾞｼｯｸUB" panose="020B0900000000000000" pitchFamily="50" charset="-128"/>
              <a:ea typeface="HGP創英角ｺﾞｼｯｸUB" panose="020B0900000000000000" pitchFamily="50" charset="-128"/>
            </a:endParaRPr>
          </a:p>
        </p:txBody>
      </p:sp>
      <p:sp>
        <p:nvSpPr>
          <p:cNvPr id="28" name="テキスト ボックス 27">
            <a:extLst>
              <a:ext uri="{FF2B5EF4-FFF2-40B4-BE49-F238E27FC236}">
                <a16:creationId xmlns:a16="http://schemas.microsoft.com/office/drawing/2014/main" id="{56EE7AE5-7186-4E9D-BB72-844AA487619F}"/>
              </a:ext>
            </a:extLst>
          </p:cNvPr>
          <p:cNvSpPr txBox="1"/>
          <p:nvPr/>
        </p:nvSpPr>
        <p:spPr>
          <a:xfrm>
            <a:off x="267239" y="1897967"/>
            <a:ext cx="11657522" cy="523220"/>
          </a:xfrm>
          <a:prstGeom prst="rect">
            <a:avLst/>
          </a:prstGeom>
          <a:noFill/>
        </p:spPr>
        <p:txBody>
          <a:bodyPr wrap="square">
            <a:spAutoFit/>
          </a:bodyPr>
          <a:lstStyle/>
          <a:p>
            <a:pPr marL="0" indent="0" algn="ctr">
              <a:lnSpc>
                <a:spcPct val="100000"/>
              </a:lnSpc>
              <a:spcBef>
                <a:spcPts val="0"/>
              </a:spcBef>
              <a:buNone/>
            </a:pPr>
            <a:r>
              <a:rPr lang="ja-JP" altLang="en-US" sz="2800" dirty="0">
                <a:solidFill>
                  <a:schemeClr val="accent1">
                    <a:lumMod val="50000"/>
                  </a:schemeClr>
                </a:solidFill>
                <a:latin typeface="BIZ UDPゴシック" panose="020B0400000000000000" pitchFamily="50" charset="-128"/>
                <a:ea typeface="BIZ UDPゴシック" panose="020B0400000000000000" pitchFamily="50" charset="-128"/>
              </a:rPr>
              <a:t>●</a:t>
            </a:r>
            <a:r>
              <a:rPr lang="ja-JP" altLang="en-US" sz="2800" dirty="0">
                <a:latin typeface="BIZ UDPゴシック" panose="020B0400000000000000" pitchFamily="50" charset="-128"/>
                <a:ea typeface="BIZ UDPゴシック" panose="020B0400000000000000" pitchFamily="50" charset="-128"/>
              </a:rPr>
              <a:t> 事例も追加していきます </a:t>
            </a:r>
            <a:r>
              <a:rPr lang="ja-JP" altLang="en-US" sz="2800" dirty="0">
                <a:solidFill>
                  <a:schemeClr val="accent1">
                    <a:lumMod val="50000"/>
                  </a:schemeClr>
                </a:solidFill>
                <a:latin typeface="BIZ UDPゴシック" panose="020B0400000000000000" pitchFamily="50" charset="-128"/>
                <a:ea typeface="BIZ UDPゴシック" panose="020B0400000000000000" pitchFamily="50" charset="-128"/>
              </a:rPr>
              <a:t>●</a:t>
            </a:r>
            <a:endParaRPr lang="ja-JP" altLang="en-US" sz="2800" dirty="0">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52E14F25-A41B-4A5D-8C21-2CF7F7C0E108}"/>
              </a:ext>
            </a:extLst>
          </p:cNvPr>
          <p:cNvSpPr txBox="1"/>
          <p:nvPr/>
        </p:nvSpPr>
        <p:spPr>
          <a:xfrm>
            <a:off x="267239" y="1180846"/>
            <a:ext cx="11657522" cy="707886"/>
          </a:xfrm>
          <a:prstGeom prst="rect">
            <a:avLst/>
          </a:prstGeom>
          <a:noFill/>
        </p:spPr>
        <p:txBody>
          <a:bodyPr wrap="square">
            <a:spAutoFit/>
          </a:bodyPr>
          <a:lstStyle/>
          <a:p>
            <a:pPr marL="0" indent="0">
              <a:lnSpc>
                <a:spcPct val="100000"/>
              </a:lnSpc>
              <a:spcBef>
                <a:spcPts val="0"/>
              </a:spcBef>
              <a:buNone/>
            </a:pPr>
            <a:r>
              <a:rPr lang="ja-JP" altLang="en-US" sz="2000" dirty="0">
                <a:latin typeface="HG丸ｺﾞｼｯｸM-PRO" panose="020F0600000000000000" pitchFamily="50" charset="-128"/>
                <a:ea typeface="HG丸ｺﾞｼｯｸM-PRO" panose="020F0600000000000000" pitchFamily="50" charset="-128"/>
              </a:rPr>
              <a:t>　認知症バリアフリー社会の実現に向けてよりよいものとなるように、この手引きは適宜改訂して</a:t>
            </a:r>
            <a:endParaRPr lang="en-US" altLang="ja-JP" sz="2000" dirty="0">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2000" dirty="0">
                <a:latin typeface="HG丸ｺﾞｼｯｸM-PRO" panose="020F0600000000000000" pitchFamily="50" charset="-128"/>
                <a:ea typeface="HG丸ｺﾞｼｯｸM-PRO" panose="020F0600000000000000" pitchFamily="50" charset="-128"/>
              </a:rPr>
              <a:t>　いきます。みなさんのご意見をお寄せください。</a:t>
            </a:r>
          </a:p>
        </p:txBody>
      </p:sp>
      <p:sp>
        <p:nvSpPr>
          <p:cNvPr id="30" name="テキスト ボックス 29">
            <a:extLst>
              <a:ext uri="{FF2B5EF4-FFF2-40B4-BE49-F238E27FC236}">
                <a16:creationId xmlns:a16="http://schemas.microsoft.com/office/drawing/2014/main" id="{DA386C86-4339-4FAB-806B-0D6E99B4D3FC}"/>
              </a:ext>
            </a:extLst>
          </p:cNvPr>
          <p:cNvSpPr txBox="1"/>
          <p:nvPr/>
        </p:nvSpPr>
        <p:spPr>
          <a:xfrm>
            <a:off x="267239" y="2369796"/>
            <a:ext cx="11657522" cy="1015663"/>
          </a:xfrm>
          <a:prstGeom prst="rect">
            <a:avLst/>
          </a:prstGeom>
          <a:noFill/>
        </p:spPr>
        <p:txBody>
          <a:bodyPr wrap="square">
            <a:spAutoFit/>
          </a:bodyPr>
          <a:lstStyle/>
          <a:p>
            <a:pPr marL="0" indent="0">
              <a:lnSpc>
                <a:spcPct val="100000"/>
              </a:lnSpc>
              <a:spcBef>
                <a:spcPts val="0"/>
              </a:spcBef>
              <a:buNone/>
            </a:pPr>
            <a:r>
              <a:rPr lang="ja-JP" altLang="en-US" sz="2000" dirty="0">
                <a:latin typeface="HG丸ｺﾞｼｯｸM-PRO" panose="020F0600000000000000" pitchFamily="50" charset="-128"/>
                <a:ea typeface="HG丸ｺﾞｼｯｸM-PRO" panose="020F0600000000000000" pitchFamily="50" charset="-128"/>
              </a:rPr>
              <a:t>　認知症と思われるお客さまへの接遇事例をお寄せください。</a:t>
            </a:r>
            <a:endParaRPr lang="en-US" altLang="ja-JP" sz="2000" dirty="0">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2000" dirty="0">
                <a:latin typeface="HG丸ｺﾞｼｯｸM-PRO" panose="020F0600000000000000" pitchFamily="50" charset="-128"/>
                <a:ea typeface="HG丸ｺﾞｼｯｸM-PRO" panose="020F0600000000000000" pitchFamily="50" charset="-128"/>
              </a:rPr>
              <a:t>　対応に困ったことだけでなく、こうしたらお客さまに喜んでいただけたという事例もお寄せくだ</a:t>
            </a:r>
            <a:endParaRPr lang="en-US" altLang="ja-JP" sz="2000" dirty="0">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2000" dirty="0">
                <a:latin typeface="HG丸ｺﾞｼｯｸM-PRO" panose="020F0600000000000000" pitchFamily="50" charset="-128"/>
                <a:ea typeface="HG丸ｺﾞｼｯｸM-PRO" panose="020F0600000000000000" pitchFamily="50" charset="-128"/>
              </a:rPr>
              <a:t>　さい。追加掲載していきます。</a:t>
            </a:r>
            <a:endParaRPr lang="en-US" altLang="ja-JP" sz="2000" dirty="0">
              <a:latin typeface="HG丸ｺﾞｼｯｸM-PRO" panose="020F0600000000000000" pitchFamily="50" charset="-128"/>
              <a:ea typeface="HG丸ｺﾞｼｯｸM-PRO" panose="020F0600000000000000" pitchFamily="50" charset="-128"/>
            </a:endParaRPr>
          </a:p>
        </p:txBody>
      </p:sp>
      <p:sp>
        <p:nvSpPr>
          <p:cNvPr id="8" name="テキスト ボックス 7">
            <a:extLst>
              <a:ext uri="{FF2B5EF4-FFF2-40B4-BE49-F238E27FC236}">
                <a16:creationId xmlns:a16="http://schemas.microsoft.com/office/drawing/2014/main" id="{2769D8B5-7222-4C2E-B440-77502E20CD8A}"/>
              </a:ext>
            </a:extLst>
          </p:cNvPr>
          <p:cNvSpPr txBox="1"/>
          <p:nvPr/>
        </p:nvSpPr>
        <p:spPr>
          <a:xfrm>
            <a:off x="267239" y="3599717"/>
            <a:ext cx="11657522" cy="1261884"/>
          </a:xfrm>
          <a:prstGeom prst="rect">
            <a:avLst/>
          </a:prstGeom>
          <a:solidFill>
            <a:schemeClr val="accent5">
              <a:lumMod val="20000"/>
              <a:lumOff val="80000"/>
              <a:alpha val="20000"/>
            </a:schemeClr>
          </a:solidFill>
          <a:ln w="25400">
            <a:solidFill>
              <a:schemeClr val="accent1">
                <a:shade val="50000"/>
              </a:schemeClr>
            </a:solidFill>
          </a:ln>
        </p:spPr>
        <p:txBody>
          <a:bodyPr wrap="square">
            <a:spAutoFit/>
          </a:bodyPr>
          <a:lstStyle/>
          <a:p>
            <a:pPr algn="ctr"/>
            <a:r>
              <a:rPr lang="ja-JP" altLang="en-US" sz="2800" dirty="0">
                <a:solidFill>
                  <a:schemeClr val="tx2">
                    <a:lumMod val="50000"/>
                  </a:schemeClr>
                </a:solidFill>
                <a:latin typeface="HGP創英角ｺﾞｼｯｸUB" panose="020B0900000000000000" pitchFamily="50" charset="-128"/>
                <a:ea typeface="HGP創英角ｺﾞｼｯｸUB" panose="020B0900000000000000" pitchFamily="50" charset="-128"/>
              </a:rPr>
              <a:t>支店連絡体制</a:t>
            </a:r>
            <a:r>
              <a:rPr lang="ja-JP" altLang="en-US" sz="2000" dirty="0">
                <a:solidFill>
                  <a:schemeClr val="tx2">
                    <a:lumMod val="50000"/>
                  </a:schemeClr>
                </a:solidFill>
                <a:latin typeface="HGP創英角ｺﾞｼｯｸUB" panose="020B0900000000000000" pitchFamily="50" charset="-128"/>
                <a:ea typeface="HGP創英角ｺﾞｼｯｸUB" panose="020B0900000000000000" pitchFamily="50" charset="-128"/>
              </a:rPr>
              <a:t>（ひとりでは解決困難な場合）</a:t>
            </a:r>
          </a:p>
          <a:p>
            <a:pPr marL="0" indent="0" algn="ctr">
              <a:lnSpc>
                <a:spcPct val="100000"/>
              </a:lnSpc>
              <a:spcBef>
                <a:spcPts val="0"/>
              </a:spcBef>
              <a:buNone/>
            </a:pPr>
            <a:endParaRPr lang="en-US" altLang="ja-JP" sz="1200" dirty="0">
              <a:solidFill>
                <a:schemeClr val="tx2">
                  <a:lumMod val="50000"/>
                </a:schemeClr>
              </a:solidFill>
              <a:latin typeface="HGP創英角ｺﾞｼｯｸUB" panose="020B0900000000000000" pitchFamily="50" charset="-128"/>
              <a:ea typeface="HGP創英角ｺﾞｼｯｸUB" panose="020B0900000000000000" pitchFamily="50" charset="-128"/>
            </a:endParaRPr>
          </a:p>
          <a:p>
            <a:pPr marL="0" indent="0" algn="ctr">
              <a:lnSpc>
                <a:spcPct val="100000"/>
              </a:lnSpc>
              <a:spcBef>
                <a:spcPts val="0"/>
              </a:spcBef>
              <a:buNone/>
            </a:pPr>
            <a:r>
              <a:rPr lang="ja-JP" altLang="en-US" sz="2400" dirty="0">
                <a:solidFill>
                  <a:schemeClr val="tx2">
                    <a:lumMod val="50000"/>
                  </a:schemeClr>
                </a:solidFill>
                <a:latin typeface="HGP創英角ｺﾞｼｯｸUB" panose="020B0900000000000000" pitchFamily="50" charset="-128"/>
                <a:ea typeface="HGP創英角ｺﾞｼｯｸUB" panose="020B0900000000000000" pitchFamily="50" charset="-128"/>
              </a:rPr>
              <a:t>まずは副支店長（いない場合は支店長）に報告 → 関係各所に連絡指示</a:t>
            </a:r>
            <a:endParaRPr lang="en-US" altLang="ja-JP" sz="2400" dirty="0">
              <a:solidFill>
                <a:schemeClr val="tx2">
                  <a:lumMod val="50000"/>
                </a:schemeClr>
              </a:solidFill>
              <a:latin typeface="HGP創英角ｺﾞｼｯｸUB" panose="020B0900000000000000" pitchFamily="50" charset="-128"/>
              <a:ea typeface="HGP創英角ｺﾞｼｯｸUB" panose="020B0900000000000000" pitchFamily="50" charset="-128"/>
            </a:endParaRPr>
          </a:p>
          <a:p>
            <a:pPr marL="0" indent="0" algn="ctr">
              <a:lnSpc>
                <a:spcPct val="100000"/>
              </a:lnSpc>
              <a:spcBef>
                <a:spcPts val="0"/>
              </a:spcBef>
              <a:buNone/>
            </a:pPr>
            <a:endParaRPr lang="ja-JP" altLang="en-US" sz="1200" dirty="0">
              <a:solidFill>
                <a:schemeClr val="tx2">
                  <a:lumMod val="50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654851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1"/>
            <a:ext cx="12192000" cy="692726"/>
          </a:xfrm>
        </p:spPr>
        <p:txBody>
          <a:bodyPr>
            <a:normAutofit fontScale="90000"/>
          </a:bodyPr>
          <a:lstStyle/>
          <a:p>
            <a:pPr algn="ctr"/>
            <a:r>
              <a:rPr kumimoji="1"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はじめに</a:t>
            </a:r>
            <a:r>
              <a:rPr kumimoji="1"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E1489566-CE51-4D42-8ED0-E5EA1C658389}"/>
              </a:ext>
            </a:extLst>
          </p:cNvPr>
          <p:cNvSpPr>
            <a:spLocks noGrp="1"/>
          </p:cNvSpPr>
          <p:nvPr>
            <p:ph idx="1"/>
          </p:nvPr>
        </p:nvSpPr>
        <p:spPr>
          <a:xfrm>
            <a:off x="273692" y="743816"/>
            <a:ext cx="9656890" cy="6035675"/>
          </a:xfrm>
        </p:spPr>
        <p:txBody>
          <a:bodyPr>
            <a:no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〇人生</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100</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年時代を迎えて、</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家族や自分自身を含めて認知症になる</a:t>
            </a:r>
            <a:endPar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ことは何も特別なことではない社会になりました。</a:t>
            </a:r>
            <a:endPar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endParaRPr kumimoji="1" lang="en-US" altLang="ja-JP" sz="1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○認知症に限らず、さまざまな事情等を抱えるあらゆるお客さまの</a:t>
            </a:r>
            <a:endPar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存在を前提とした「地域共生社会」への対応が求められます。</a:t>
            </a:r>
            <a:endPar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7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○金融の現場で働く私たちにとっても、認知症は他人事ではありません。</a:t>
            </a:r>
            <a:endParaRPr kumimoji="1" lang="en-US" altLang="ja-JP" sz="2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2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2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来店されるお客さまのなかにも、</a:t>
            </a:r>
            <a:r>
              <a:rPr lang="ja-JP" altLang="en-US" sz="2400" dirty="0">
                <a:latin typeface="BIZ UDPゴシック" panose="020B0400000000000000" pitchFamily="50" charset="-128"/>
                <a:ea typeface="BIZ UDPゴシック" panose="020B0400000000000000" pitchFamily="50" charset="-128"/>
              </a:rPr>
              <a:t>ＡＴＭでのお金の</a:t>
            </a:r>
            <a:r>
              <a:rPr kumimoji="1" lang="ja-JP" altLang="en-US" sz="2400" dirty="0">
                <a:latin typeface="BIZ UDPゴシック" panose="020B0400000000000000" pitchFamily="50" charset="-128"/>
                <a:ea typeface="BIZ UDPゴシック" panose="020B0400000000000000" pitchFamily="50" charset="-128"/>
              </a:rPr>
              <a:t>引き出しがスムー</a:t>
            </a:r>
            <a:endParaRPr kumimoji="1" lang="en-US" altLang="ja-JP" sz="24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ja-JP" altLang="en-US" sz="24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ズにできないなど</a:t>
            </a:r>
            <a:r>
              <a:rPr lang="ja-JP" altLang="en-US" sz="2400" dirty="0">
                <a:latin typeface="BIZ UDPゴシック" panose="020B0400000000000000" pitchFamily="50" charset="-128"/>
                <a:ea typeface="BIZ UDPゴシック" panose="020B0400000000000000" pitchFamily="50" charset="-128"/>
              </a:rPr>
              <a:t>、</a:t>
            </a:r>
            <a:r>
              <a:rPr kumimoji="1" lang="ja-JP" altLang="en-US" sz="2400" dirty="0">
                <a:latin typeface="BIZ UDPゴシック" panose="020B0400000000000000" pitchFamily="50" charset="-128"/>
                <a:ea typeface="BIZ UDPゴシック" panose="020B0400000000000000" pitchFamily="50" charset="-128"/>
              </a:rPr>
              <a:t>認知症と思われる方がいらっしゃると思います。</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ja-JP" altLang="en-US" sz="17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〇当社では、かねてより社員の皆さまへの認知症サポーター養成講座の</a:t>
            </a:r>
            <a:endParaRPr kumimoji="1" lang="en-US" altLang="ja-JP" sz="2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2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2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受講を薦めてきましたが、あらためて当社の姿勢を皆さまに理解して</a:t>
            </a:r>
            <a:endParaRPr kumimoji="1" lang="en-US" altLang="ja-JP" sz="2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いただくため、当社版</a:t>
            </a:r>
            <a:r>
              <a:rPr kumimoji="1" lang="en-US" altLang="ja-JP" sz="2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2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認知症バリアフリー社会実現のための手引き</a:t>
            </a:r>
            <a:r>
              <a:rPr kumimoji="1" lang="en-US" altLang="ja-JP" sz="2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を作成しました。</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tab pos="5653088" algn="l"/>
              </a:tabLst>
              <a:defRPr/>
            </a:pPr>
            <a:endParaRPr kumimoji="1" lang="ja-JP" altLang="en-US" sz="17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〇</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認知症のお客さまが、できる限り住み慣れた地域での暮らしを継続</a:t>
            </a:r>
            <a:endPar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できるように、社員の皆さまも、認知症の人を特別視することなく、   </a:t>
            </a:r>
            <a:endPar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認知症の人を取り巻く障壁を減らす「認知症</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バリアフリー」に取り組</a:t>
            </a:r>
            <a:endPar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んでいただきたいと思います。</a:t>
            </a:r>
            <a:endPar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6" name="図 5">
            <a:extLst>
              <a:ext uri="{FF2B5EF4-FFF2-40B4-BE49-F238E27FC236}">
                <a16:creationId xmlns:a16="http://schemas.microsoft.com/office/drawing/2014/main" id="{38250A92-5CEF-497E-9A41-7B1B0A8B4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6155" y="3910479"/>
            <a:ext cx="2358895" cy="2933664"/>
          </a:xfrm>
          <a:prstGeom prst="rect">
            <a:avLst/>
          </a:prstGeom>
        </p:spPr>
      </p:pic>
      <p:grpSp>
        <p:nvGrpSpPr>
          <p:cNvPr id="7" name="グループ化 6">
            <a:extLst>
              <a:ext uri="{FF2B5EF4-FFF2-40B4-BE49-F238E27FC236}">
                <a16:creationId xmlns:a16="http://schemas.microsoft.com/office/drawing/2014/main" id="{8CC8E27D-CD12-4A37-A2D9-590E9C9C0376}"/>
              </a:ext>
            </a:extLst>
          </p:cNvPr>
          <p:cNvGrpSpPr/>
          <p:nvPr/>
        </p:nvGrpSpPr>
        <p:grpSpPr>
          <a:xfrm>
            <a:off x="9567852" y="334299"/>
            <a:ext cx="2466832" cy="3421626"/>
            <a:chOff x="9567852" y="255640"/>
            <a:chExt cx="2466832" cy="3421626"/>
          </a:xfrm>
        </p:grpSpPr>
        <p:sp>
          <p:nvSpPr>
            <p:cNvPr id="8" name="正方形/長方形 7">
              <a:extLst>
                <a:ext uri="{FF2B5EF4-FFF2-40B4-BE49-F238E27FC236}">
                  <a16:creationId xmlns:a16="http://schemas.microsoft.com/office/drawing/2014/main" id="{1BA9E613-5A55-4B5D-B9CE-B1AEF01207D7}"/>
                </a:ext>
              </a:extLst>
            </p:cNvPr>
            <p:cNvSpPr/>
            <p:nvPr/>
          </p:nvSpPr>
          <p:spPr>
            <a:xfrm>
              <a:off x="9567852" y="255640"/>
              <a:ext cx="2466832" cy="342162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300" dirty="0">
                  <a:solidFill>
                    <a:prstClr val="black"/>
                  </a:solidFill>
                  <a:latin typeface="BIZ UDPゴシック" panose="020B0400000000000000" pitchFamily="50" charset="-128"/>
                  <a:ea typeface="BIZ UDPゴシック" panose="020B0400000000000000" pitchFamily="50" charset="-128"/>
                </a:rPr>
                <a:t>      </a:t>
              </a:r>
              <a:r>
                <a:rPr kumimoji="1" lang="ja-JP" altLang="en-US" sz="1400" dirty="0">
                  <a:solidFill>
                    <a:prstClr val="black"/>
                  </a:solidFill>
                  <a:latin typeface="BIZ UDPゴシック" panose="020B0400000000000000" pitchFamily="50" charset="-128"/>
                  <a:ea typeface="BIZ UDPゴシック" panose="020B0400000000000000" pitchFamily="50" charset="-128"/>
                </a:rPr>
                <a:t>認知症バリアフリーの</a:t>
              </a:r>
              <a:endParaRPr kumimoji="1" lang="en-US" altLang="ja-JP" sz="140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400" dirty="0">
                  <a:solidFill>
                    <a:prstClr val="black"/>
                  </a:solidFill>
                  <a:latin typeface="BIZ UDPゴシック" panose="020B0400000000000000" pitchFamily="50" charset="-128"/>
                  <a:ea typeface="BIZ UDPゴシック" panose="020B0400000000000000" pitchFamily="50" charset="-128"/>
                </a:rPr>
                <a:t>      </a:t>
              </a:r>
              <a:r>
                <a:rPr kumimoji="1" lang="ja-JP" altLang="en-US" sz="1400" dirty="0">
                  <a:solidFill>
                    <a:prstClr val="black"/>
                  </a:solidFill>
                  <a:latin typeface="BIZ UDPゴシック" panose="020B0400000000000000" pitchFamily="50" charset="-128"/>
                  <a:ea typeface="BIZ UDPゴシック" panose="020B0400000000000000" pitchFamily="50" charset="-128"/>
                </a:rPr>
                <a:t>取組が始まっています</a:t>
              </a:r>
              <a:endParaRPr kumimoji="1" lang="en-US" altLang="ja-JP" sz="140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日本認知症官民協議会が発足</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月）し、官民を挙げ</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て認知症バリアフリーに関する</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en-US" altLang="ja-JP"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取組が</a:t>
              </a:r>
              <a:r>
                <a:rPr kumimoji="1" lang="ja-JP" altLang="en-US" sz="1200" dirty="0">
                  <a:solidFill>
                    <a:prstClr val="black"/>
                  </a:solidFill>
                  <a:latin typeface="BIZ UDPゴシック" panose="020B0400000000000000" pitchFamily="50" charset="-128"/>
                  <a:ea typeface="BIZ UDPゴシック" panose="020B0400000000000000" pitchFamily="50" charset="-128"/>
                </a:rPr>
                <a:t>始まって</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います。</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endParaRPr kumimoji="1" lang="en-US" altLang="ja-JP" sz="120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➣同協議会に設置された、認知症</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バリアフリーワーキンググルー</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プのもとで</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認知症バリアフリー</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社会実現のための手引き</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金融</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en-US" altLang="ja-JP" sz="12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編</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１年３月）が作成</a:t>
              </a:r>
              <a:r>
                <a:rPr kumimoji="1" lang="ja-JP" altLang="en-US" sz="1200" dirty="0">
                  <a:solidFill>
                    <a:schemeClr val="tx1"/>
                  </a:solidFill>
                  <a:latin typeface="BIZ UDPゴシック" panose="020B0400000000000000" pitchFamily="50" charset="-128"/>
                  <a:ea typeface="BIZ UDPゴシック" panose="020B0400000000000000" pitchFamily="50" charset="-128"/>
                </a:rPr>
                <a:t>され</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　 ました。</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lvl="0" defTabSz="914400">
                <a:defRPr/>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当社版</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手引き</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は、上記</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手引　</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lvl="0" defTabSz="914400">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　 き</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金融編</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を、自社向けに作</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lvl="0" defTabSz="914400">
                <a:defRPr/>
              </a:pPr>
              <a:r>
                <a:rPr lang="en-US" altLang="ja-JP" sz="12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a:solidFill>
                    <a:schemeClr val="tx1"/>
                  </a:solidFill>
                  <a:latin typeface="BIZ UDPゴシック" panose="020B0400000000000000" pitchFamily="50" charset="-128"/>
                  <a:ea typeface="BIZ UDPゴシック" panose="020B0400000000000000" pitchFamily="50" charset="-128"/>
                </a:rPr>
                <a:t>り変えて作成しています。</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吹き出し: 円形 8">
              <a:extLst>
                <a:ext uri="{FF2B5EF4-FFF2-40B4-BE49-F238E27FC236}">
                  <a16:creationId xmlns:a16="http://schemas.microsoft.com/office/drawing/2014/main" id="{D5F948B4-7930-41D3-B407-6625DD275B67}"/>
                </a:ext>
              </a:extLst>
            </p:cNvPr>
            <p:cNvSpPr/>
            <p:nvPr/>
          </p:nvSpPr>
          <p:spPr>
            <a:xfrm>
              <a:off x="9680769" y="344129"/>
              <a:ext cx="249812" cy="255640"/>
            </a:xfrm>
            <a:prstGeom prst="wedgeEllipseCallout">
              <a:avLst>
                <a:gd name="adj1" fmla="val -54166"/>
                <a:gd name="adj2" fmla="val 772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吹き出し: 円形 9">
            <a:extLst>
              <a:ext uri="{FF2B5EF4-FFF2-40B4-BE49-F238E27FC236}">
                <a16:creationId xmlns:a16="http://schemas.microsoft.com/office/drawing/2014/main" id="{792EB78F-E82D-45B9-BF09-AFB8E9CB74F9}"/>
              </a:ext>
            </a:extLst>
          </p:cNvPr>
          <p:cNvSpPr/>
          <p:nvPr/>
        </p:nvSpPr>
        <p:spPr>
          <a:xfrm>
            <a:off x="9565815" y="4241155"/>
            <a:ext cx="362907" cy="310391"/>
          </a:xfrm>
          <a:prstGeom prst="wedgeEllipseCallout">
            <a:avLst>
              <a:gd name="adj1" fmla="val -74527"/>
              <a:gd name="adj2" fmla="val 5045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24832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64B5E3-7D45-4E69-B3AF-BD4645437326}"/>
              </a:ext>
            </a:extLst>
          </p:cNvPr>
          <p:cNvSpPr>
            <a:spLocks noGrp="1"/>
          </p:cNvSpPr>
          <p:nvPr>
            <p:ph type="title"/>
          </p:nvPr>
        </p:nvSpPr>
        <p:spPr>
          <a:xfrm>
            <a:off x="0" y="0"/>
            <a:ext cx="12192000" cy="681037"/>
          </a:xfrm>
          <a:solidFill>
            <a:schemeClr val="accent4">
              <a:lumMod val="20000"/>
              <a:lumOff val="80000"/>
            </a:schemeClr>
          </a:solidFill>
        </p:spPr>
        <p:txBody>
          <a:bodyPr>
            <a:noAutofit/>
          </a:bodyPr>
          <a:lstStyle/>
          <a:p>
            <a:pPr algn="ct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理念編</a:t>
            </a:r>
            <a:r>
              <a:rPr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認知症バリアフリーの推進に向けて</a:t>
            </a:r>
          </a:p>
        </p:txBody>
      </p:sp>
      <p:pic>
        <p:nvPicPr>
          <p:cNvPr id="14" name="図 13" descr="グラフ, 折れ線グラフ&#10;&#10;自動的に生成された説明">
            <a:extLst>
              <a:ext uri="{FF2B5EF4-FFF2-40B4-BE49-F238E27FC236}">
                <a16:creationId xmlns:a16="http://schemas.microsoft.com/office/drawing/2014/main" id="{FA64ED6E-80B1-4797-AC7C-50594542C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790" y="3322078"/>
            <a:ext cx="3639037" cy="2372706"/>
          </a:xfrm>
          <a:prstGeom prst="rect">
            <a:avLst/>
          </a:prstGeom>
        </p:spPr>
      </p:pic>
      <p:sp>
        <p:nvSpPr>
          <p:cNvPr id="15" name="テキスト ボックス 14">
            <a:extLst>
              <a:ext uri="{FF2B5EF4-FFF2-40B4-BE49-F238E27FC236}">
                <a16:creationId xmlns:a16="http://schemas.microsoft.com/office/drawing/2014/main" id="{91C31BC5-E6C0-43AE-AC7D-6E3BA7D30BE1}"/>
              </a:ext>
            </a:extLst>
          </p:cNvPr>
          <p:cNvSpPr txBox="1"/>
          <p:nvPr/>
        </p:nvSpPr>
        <p:spPr>
          <a:xfrm>
            <a:off x="8555140" y="3026907"/>
            <a:ext cx="3392516" cy="369332"/>
          </a:xfrm>
          <a:prstGeom prst="rect">
            <a:avLst/>
          </a:prstGeom>
          <a:noFill/>
        </p:spPr>
        <p:txBody>
          <a:bodyPr wrap="square" rtlCol="0">
            <a:spAutoFit/>
          </a:bodyPr>
          <a:lstStyle/>
          <a:p>
            <a:r>
              <a:rPr lang="ja-JP" altLang="en-US" dirty="0"/>
              <a:t>● 年齢階級別の認知症有病率</a:t>
            </a:r>
            <a:endParaRPr kumimoji="1" lang="ja-JP" altLang="en-US" dirty="0"/>
          </a:p>
        </p:txBody>
      </p:sp>
      <p:sp>
        <p:nvSpPr>
          <p:cNvPr id="16" name="テキスト ボックス 15">
            <a:extLst>
              <a:ext uri="{FF2B5EF4-FFF2-40B4-BE49-F238E27FC236}">
                <a16:creationId xmlns:a16="http://schemas.microsoft.com/office/drawing/2014/main" id="{738C3CC0-E460-4B04-954C-1D4D11DA4A93}"/>
              </a:ext>
            </a:extLst>
          </p:cNvPr>
          <p:cNvSpPr txBox="1"/>
          <p:nvPr/>
        </p:nvSpPr>
        <p:spPr>
          <a:xfrm>
            <a:off x="315883" y="767566"/>
            <a:ext cx="11474335" cy="1052596"/>
          </a:xfrm>
          <a:prstGeom prst="rect">
            <a:avLst/>
          </a:prstGeom>
          <a:solidFill>
            <a:schemeClr val="accent6">
              <a:lumMod val="20000"/>
              <a:lumOff val="80000"/>
            </a:schemeClr>
          </a:solidFill>
        </p:spPr>
        <p:txBody>
          <a:bodyPr wrap="square" tIns="0">
            <a:spAutoFit/>
          </a:bodyPr>
          <a:lstStyle/>
          <a:p>
            <a:pPr marL="139700" indent="-139700" algn="ctr">
              <a:lnSpc>
                <a:spcPct val="90000"/>
              </a:lnSpc>
            </a:pPr>
            <a:r>
              <a:rPr lang="ja-JP" altLang="en-US"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当社</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は、</a:t>
            </a:r>
            <a:r>
              <a:rPr lang="ja-JP" alt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経営理念として</a:t>
            </a:r>
            <a:r>
              <a:rPr lang="ja-JP" altLang="en-US"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次の言葉を掲げています</a:t>
            </a:r>
            <a:endParaRPr lang="en-US" alt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139700" indent="-139700" algn="ctr">
              <a:lnSpc>
                <a:spcPct val="150000"/>
              </a:lnSpc>
            </a:pPr>
            <a:r>
              <a:rPr lang="ja-JP" altLang="en-US" sz="2200" kern="100"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en-US" altLang="ja-JP" sz="2200" kern="100"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ja-JP" sz="2200" kern="100" dirty="0">
                <a:solidFill>
                  <a:srgbClr val="FF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お客様</a:t>
            </a:r>
            <a:r>
              <a:rPr lang="ja-JP" altLang="en-US" sz="2200" kern="100"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本位 </a:t>
            </a:r>
            <a:r>
              <a:rPr lang="en-US" altLang="ja-JP" sz="2200" kern="100"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200" kern="100"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en-US" altLang="ja-JP" sz="2200" kern="100"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altLang="en-US" sz="2200" kern="100"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地域への貢献　</a:t>
            </a:r>
            <a:r>
              <a:rPr lang="en-US" altLang="ja-JP" sz="2200" kern="100"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endParaRPr lang="en-US" altLang="ja-JP" sz="2200" kern="100" dirty="0">
              <a:solidFill>
                <a:srgbClr val="FF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39700" indent="-139700" algn="ctr">
              <a:lnSpc>
                <a:spcPct val="90000"/>
              </a:lnSpc>
            </a:pPr>
            <a:r>
              <a:rPr lang="ja-JP" altLang="en-US" sz="20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2000" kern="100" dirty="0">
                <a:latin typeface="BIZ UDPゴシック" panose="020B0400000000000000" pitchFamily="50" charset="-128"/>
                <a:ea typeface="BIZ UDPゴシック" panose="020B0400000000000000" pitchFamily="50" charset="-128"/>
                <a:cs typeface="Times New Roman" panose="02020603050405020304" pitchFamily="18" charset="0"/>
              </a:rPr>
              <a:t>認知症バリアフリーに取り組むことは、</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その具体的な行動の一つです</a:t>
            </a:r>
            <a:endParaRPr lang="ja-JP" altLang="ja-JP" sz="2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17" name="グループ化 16">
            <a:extLst>
              <a:ext uri="{FF2B5EF4-FFF2-40B4-BE49-F238E27FC236}">
                <a16:creationId xmlns:a16="http://schemas.microsoft.com/office/drawing/2014/main" id="{6EDB1F6E-26E4-46C3-BDF4-316BD0553B8D}"/>
              </a:ext>
            </a:extLst>
          </p:cNvPr>
          <p:cNvGrpSpPr/>
          <p:nvPr/>
        </p:nvGrpSpPr>
        <p:grpSpPr>
          <a:xfrm>
            <a:off x="315883" y="1970954"/>
            <a:ext cx="6533804" cy="499624"/>
            <a:chOff x="315883" y="2305252"/>
            <a:chExt cx="6533804" cy="499624"/>
          </a:xfrm>
        </p:grpSpPr>
        <p:sp>
          <p:nvSpPr>
            <p:cNvPr id="18" name="テキスト ボックス 17">
              <a:extLst>
                <a:ext uri="{FF2B5EF4-FFF2-40B4-BE49-F238E27FC236}">
                  <a16:creationId xmlns:a16="http://schemas.microsoft.com/office/drawing/2014/main" id="{F158E237-AAAD-4D41-B578-40C00F8EF1EE}"/>
                </a:ext>
              </a:extLst>
            </p:cNvPr>
            <p:cNvSpPr txBox="1"/>
            <p:nvPr/>
          </p:nvSpPr>
          <p:spPr>
            <a:xfrm>
              <a:off x="753687" y="2305252"/>
              <a:ext cx="6096000" cy="499624"/>
            </a:xfrm>
            <a:prstGeom prst="rect">
              <a:avLst/>
            </a:prstGeom>
            <a:noFill/>
          </p:spPr>
          <p:txBody>
            <a:bodyPr wrap="square">
              <a:spAutoFit/>
            </a:bodyPr>
            <a:lstStyle/>
            <a:p>
              <a:pPr marL="0" indent="0">
                <a:lnSpc>
                  <a:spcPct val="110000"/>
                </a:lnSpc>
                <a:spcBef>
                  <a:spcPts val="0"/>
                </a:spcBef>
                <a:buNone/>
              </a:pPr>
              <a:r>
                <a:rPr kumimoji="1" lang="ja-JP" altLang="en-US" sz="2800" dirty="0">
                  <a:solidFill>
                    <a:schemeClr val="accent2">
                      <a:lumMod val="50000"/>
                    </a:schemeClr>
                  </a:solidFill>
                  <a:latin typeface="BIZ UDPゴシック" panose="020B0400000000000000" pitchFamily="50" charset="-128"/>
                  <a:ea typeface="BIZ UDPゴシック" panose="020B0400000000000000" pitchFamily="50" charset="-128"/>
                </a:rPr>
                <a:t>認知症の人とともに</a:t>
              </a:r>
            </a:p>
          </p:txBody>
        </p:sp>
        <p:sp>
          <p:nvSpPr>
            <p:cNvPr id="19" name="楕円 18">
              <a:extLst>
                <a:ext uri="{FF2B5EF4-FFF2-40B4-BE49-F238E27FC236}">
                  <a16:creationId xmlns:a16="http://schemas.microsoft.com/office/drawing/2014/main" id="{D821E199-D1C4-4876-900C-DC2073F20537}"/>
                </a:ext>
              </a:extLst>
            </p:cNvPr>
            <p:cNvSpPr/>
            <p:nvPr/>
          </p:nvSpPr>
          <p:spPr>
            <a:xfrm>
              <a:off x="315883" y="2350033"/>
              <a:ext cx="482139" cy="42677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0" name="テキスト ボックス 19">
            <a:extLst>
              <a:ext uri="{FF2B5EF4-FFF2-40B4-BE49-F238E27FC236}">
                <a16:creationId xmlns:a16="http://schemas.microsoft.com/office/drawing/2014/main" id="{706939BD-C93C-4048-AC4C-EADDD49DE9F4}"/>
              </a:ext>
            </a:extLst>
          </p:cNvPr>
          <p:cNvSpPr txBox="1"/>
          <p:nvPr/>
        </p:nvSpPr>
        <p:spPr>
          <a:xfrm>
            <a:off x="249383" y="2498734"/>
            <a:ext cx="11388436" cy="4097788"/>
          </a:xfrm>
          <a:prstGeom prst="rect">
            <a:avLst/>
          </a:prstGeom>
          <a:noFill/>
        </p:spPr>
        <p:txBody>
          <a:bodyPr wrap="square">
            <a:spAutoFit/>
          </a:bodyPr>
          <a:lstStyle/>
          <a:p>
            <a:pPr>
              <a:lnSpc>
                <a:spcPct val="110000"/>
              </a:lnSpc>
            </a:pPr>
            <a:r>
              <a:rPr lang="ja-JP" altLang="en-US" sz="2400" dirty="0">
                <a:latin typeface="BIZ UDPゴシック" panose="020B0400000000000000" pitchFamily="50" charset="-128"/>
                <a:ea typeface="BIZ UDPゴシック" panose="020B0400000000000000" pitchFamily="50" charset="-128"/>
              </a:rPr>
              <a:t>○誰もが認知症になる可能性があります</a:t>
            </a:r>
            <a:r>
              <a:rPr kumimoji="1" lang="ja-JP" altLang="en-US" sz="2400" dirty="0">
                <a:latin typeface="BIZ UDPゴシック" panose="020B0400000000000000" pitchFamily="50" charset="-128"/>
                <a:ea typeface="BIZ UDPゴシック" panose="020B0400000000000000" pitchFamily="50" charset="-128"/>
              </a:rPr>
              <a:t>。</a:t>
            </a:r>
            <a:endParaRPr kumimoji="1"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r>
              <a:rPr lang="en-US" altLang="ja-JP" sz="24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身近な人に認知症の人がいるという方もいることでしょう。</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endParaRPr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r>
              <a:rPr kumimoji="1" lang="ja-JP" altLang="en-US"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年をとる</a:t>
            </a:r>
            <a:r>
              <a:rPr kumimoji="1" lang="ja-JP" altLang="en-US" sz="2400" dirty="0">
                <a:latin typeface="BIZ UDPゴシック" panose="020B0400000000000000" pitchFamily="50" charset="-128"/>
                <a:ea typeface="BIZ UDPゴシック" panose="020B0400000000000000" pitchFamily="50" charset="-128"/>
              </a:rPr>
              <a:t>ほど認知症の有病率は上がります。</a:t>
            </a:r>
            <a:endParaRPr kumimoji="1"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r>
              <a:rPr lang="ja-JP" altLang="en-US" sz="2400" dirty="0">
                <a:latin typeface="BIZ UDPゴシック" panose="020B0400000000000000" pitchFamily="50" charset="-128"/>
                <a:ea typeface="BIZ UDPゴシック" panose="020B0400000000000000" pitchFamily="50" charset="-128"/>
              </a:rPr>
              <a:t>　 </a:t>
            </a:r>
            <a:r>
              <a:rPr kumimoji="1" lang="en-US" altLang="ja-JP" sz="2400" dirty="0">
                <a:latin typeface="BIZ UDPゴシック" panose="020B0400000000000000" pitchFamily="50" charset="-128"/>
                <a:ea typeface="BIZ UDPゴシック" panose="020B0400000000000000" pitchFamily="50" charset="-128"/>
              </a:rPr>
              <a:t>2025</a:t>
            </a:r>
            <a:r>
              <a:rPr kumimoji="1" lang="ja-JP" altLang="en-US" sz="2400" dirty="0">
                <a:latin typeface="BIZ UDPゴシック" panose="020B0400000000000000" pitchFamily="50" charset="-128"/>
                <a:ea typeface="BIZ UDPゴシック" panose="020B0400000000000000" pitchFamily="50" charset="-128"/>
              </a:rPr>
              <a:t>年には高齢者の５人に</a:t>
            </a:r>
            <a:r>
              <a:rPr kumimoji="1" lang="en-US" altLang="ja-JP" sz="2400" dirty="0">
                <a:latin typeface="BIZ UDPゴシック" panose="020B0400000000000000" pitchFamily="50" charset="-128"/>
                <a:ea typeface="BIZ UDPゴシック" panose="020B0400000000000000" pitchFamily="50" charset="-128"/>
              </a:rPr>
              <a:t>1</a:t>
            </a:r>
            <a:r>
              <a:rPr kumimoji="1" lang="ja-JP" altLang="en-US" sz="2400" dirty="0">
                <a:latin typeface="BIZ UDPゴシック" panose="020B0400000000000000" pitchFamily="50" charset="-128"/>
                <a:ea typeface="BIZ UDPゴシック" panose="020B0400000000000000" pitchFamily="50" charset="-128"/>
              </a:rPr>
              <a:t>人が認知症になると予測</a:t>
            </a:r>
            <a:endParaRPr kumimoji="1"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r>
              <a:rPr kumimoji="1" lang="en-US" altLang="ja-JP" sz="24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されて</a:t>
            </a:r>
            <a:r>
              <a:rPr lang="ja-JP" altLang="en-US" sz="2400" dirty="0">
                <a:latin typeface="BIZ UDPゴシック" panose="020B0400000000000000" pitchFamily="50" charset="-128"/>
                <a:ea typeface="BIZ UDPゴシック" panose="020B0400000000000000" pitchFamily="50" charset="-128"/>
              </a:rPr>
              <a:t>います。</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endParaRPr kumimoji="1"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r>
              <a:rPr kumimoji="1" lang="ja-JP" altLang="en-US"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仕事のなかで認知症の人と出会う機会も増えています。</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r>
              <a:rPr kumimoji="1" lang="ja-JP" altLang="en-US" sz="24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 接客していたら怒らせてしまったなんてこともあるかも知れません。</a:t>
            </a:r>
            <a:endParaRPr kumimoji="1"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r>
              <a:rPr lang="ja-JP" altLang="en-US" sz="2400" dirty="0">
                <a:latin typeface="BIZ UDPゴシック" panose="020B0400000000000000" pitchFamily="50" charset="-128"/>
                <a:ea typeface="BIZ UDPゴシック" panose="020B0400000000000000" pitchFamily="50" charset="-128"/>
              </a:rPr>
              <a:t>　 そんな時はあわてずに、認知症の人の声に耳を傾けてみてください。</a:t>
            </a:r>
            <a:endParaRPr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74531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1" y="0"/>
            <a:ext cx="12192000" cy="868101"/>
          </a:xfrm>
          <a:solidFill>
            <a:schemeClr val="accent4">
              <a:lumMod val="20000"/>
              <a:lumOff val="80000"/>
            </a:schemeClr>
          </a:solidFill>
        </p:spPr>
        <p:txBody>
          <a:bodyPr>
            <a:normAutofit/>
          </a:bodyPr>
          <a:lstStyle/>
          <a:p>
            <a:pPr algn="ct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理念編</a:t>
            </a:r>
            <a:r>
              <a:rPr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認知症バリアフリー社会の実現に向けて</a:t>
            </a:r>
          </a:p>
        </p:txBody>
      </p:sp>
      <p:sp>
        <p:nvSpPr>
          <p:cNvPr id="3" name="コンテンツ プレースホルダー 2">
            <a:extLst>
              <a:ext uri="{FF2B5EF4-FFF2-40B4-BE49-F238E27FC236}">
                <a16:creationId xmlns:a16="http://schemas.microsoft.com/office/drawing/2014/main" id="{E1489566-CE51-4D42-8ED0-E5EA1C658389}"/>
              </a:ext>
            </a:extLst>
          </p:cNvPr>
          <p:cNvSpPr>
            <a:spLocks noGrp="1"/>
          </p:cNvSpPr>
          <p:nvPr>
            <p:ph idx="1"/>
          </p:nvPr>
        </p:nvSpPr>
        <p:spPr>
          <a:xfrm>
            <a:off x="1111170" y="1005169"/>
            <a:ext cx="11080830" cy="5778941"/>
          </a:xfrm>
        </p:spPr>
        <p:txBody>
          <a:bodyPr>
            <a:noAutofit/>
          </a:bodyPr>
          <a:lstStyle/>
          <a:p>
            <a:pPr marL="0" indent="0">
              <a:lnSpc>
                <a:spcPct val="100000"/>
              </a:lnSpc>
              <a:spcBef>
                <a:spcPts val="0"/>
              </a:spcBef>
              <a:buNone/>
            </a:pPr>
            <a:r>
              <a:rPr kumimoji="1" lang="ja-JP" altLang="en-US" sz="4800" dirty="0">
                <a:solidFill>
                  <a:schemeClr val="accent2">
                    <a:lumMod val="50000"/>
                  </a:schemeClr>
                </a:solidFill>
                <a:latin typeface="BIZ UDPゴシック" panose="020B0400000000000000" pitchFamily="50" charset="-128"/>
                <a:ea typeface="BIZ UDPゴシック" panose="020B0400000000000000" pitchFamily="50" charset="-128"/>
              </a:rPr>
              <a:t>認知症のバリアとは</a:t>
            </a:r>
          </a:p>
          <a:p>
            <a:pPr marL="0" indent="0">
              <a:lnSpc>
                <a:spcPct val="100000"/>
              </a:lnSpc>
              <a:spcBef>
                <a:spcPts val="0"/>
              </a:spcBef>
              <a:buNone/>
            </a:pPr>
            <a:r>
              <a:rPr kumimoji="1" lang="ja-JP" altLang="en-US" sz="1000" dirty="0">
                <a:latin typeface="BIZ UDPゴシック" panose="020B0400000000000000" pitchFamily="50" charset="-128"/>
                <a:ea typeface="BIZ UDPゴシック" panose="020B0400000000000000" pitchFamily="50" charset="-128"/>
              </a:rPr>
              <a:t> </a:t>
            </a:r>
            <a:endParaRPr kumimoji="1" lang="en-US" altLang="ja-JP" sz="1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kumimoji="1" lang="ja-JP" altLang="en-US" sz="2000" dirty="0">
                <a:latin typeface="BIZ UDPゴシック" panose="020B0400000000000000" pitchFamily="50" charset="-128"/>
                <a:ea typeface="BIZ UDPゴシック" panose="020B0400000000000000" pitchFamily="50" charset="-128"/>
              </a:rPr>
              <a:t>〇</a:t>
            </a:r>
            <a:r>
              <a:rPr lang="ja-JP" altLang="en-US" sz="2000" dirty="0">
                <a:latin typeface="BIZ UDPゴシック" panose="020B0400000000000000" pitchFamily="50" charset="-128"/>
                <a:ea typeface="BIZ UDPゴシック" panose="020B0400000000000000" pitchFamily="50" charset="-128"/>
              </a:rPr>
              <a:t>認</a:t>
            </a:r>
            <a:r>
              <a:rPr kumimoji="1" lang="ja-JP" altLang="en-US" sz="2000" dirty="0">
                <a:latin typeface="BIZ UDPゴシック" panose="020B0400000000000000" pitchFamily="50" charset="-128"/>
                <a:ea typeface="BIZ UDPゴシック" panose="020B0400000000000000" pitchFamily="50" charset="-128"/>
              </a:rPr>
              <a:t>知症のバリアは、認知症に対する偏見と理解不足から生じます。</a:t>
            </a:r>
            <a:endParaRPr kumimoji="1"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endParaRPr kumimoji="1" lang="ja-JP" altLang="en-US" sz="10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○偏見や認知症の人への理解不足によって、不適切な対応につながれば、</a:t>
            </a:r>
            <a:endParaRPr kumimoji="1"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そのことが認知症の人が社会に出ていくための「バリア」になりかねませ</a:t>
            </a:r>
            <a:endParaRPr kumimoji="1"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000" dirty="0">
                <a:latin typeface="BIZ UDPゴシック" panose="020B0400000000000000" pitchFamily="50" charset="-128"/>
                <a:ea typeface="BIZ UDPゴシック" panose="020B0400000000000000" pitchFamily="50" charset="-128"/>
              </a:rPr>
              <a:t>　 </a:t>
            </a:r>
            <a:r>
              <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ん。</a:t>
            </a:r>
            <a:endParaRPr kumimoji="1"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○さまざまな事情を抱えるお客さまに、安心して金融機関をご利用いただく</a:t>
            </a:r>
            <a:endParaRPr kumimoji="1"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ためには、こうした「バリア」をなくしていくことが必要です。</a:t>
            </a:r>
            <a:endParaRPr kumimoji="1"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indent="0">
              <a:lnSpc>
                <a:spcPct val="100000"/>
              </a:lnSpc>
              <a:spcBef>
                <a:spcPts val="0"/>
              </a:spcBef>
              <a:buNone/>
            </a:pPr>
            <a:endParaRPr kumimoji="1" lang="ja-JP" altLang="en-US" sz="1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kumimoji="1" lang="ja-JP" altLang="en-US" sz="2000" dirty="0">
                <a:latin typeface="BIZ UDPゴシック" panose="020B0400000000000000" pitchFamily="50" charset="-128"/>
                <a:ea typeface="BIZ UDPゴシック" panose="020B0400000000000000" pitchFamily="50" charset="-128"/>
              </a:rPr>
              <a:t>○たとえば</a:t>
            </a:r>
            <a:r>
              <a:rPr kumimoji="1" lang="en-US" altLang="ja-JP" sz="2000" dirty="0">
                <a:latin typeface="BIZ UDPゴシック" panose="020B0400000000000000" pitchFamily="50" charset="-128"/>
                <a:ea typeface="BIZ UDPゴシック" panose="020B0400000000000000" pitchFamily="50" charset="-128"/>
              </a:rPr>
              <a:t>ATM</a:t>
            </a:r>
            <a:r>
              <a:rPr kumimoji="1" lang="ja-JP" altLang="en-US" sz="2000" dirty="0">
                <a:latin typeface="BIZ UDPゴシック" panose="020B0400000000000000" pitchFamily="50" charset="-128"/>
                <a:ea typeface="BIZ UDPゴシック" panose="020B0400000000000000" pitchFamily="50" charset="-128"/>
              </a:rPr>
              <a:t>でのお金の引出しの場面。そこで何かうまくできない</a:t>
            </a:r>
            <a:endParaRPr kumimoji="1"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ja-JP" altLang="en-US" sz="2000" dirty="0">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ことがあると、引き出した</a:t>
            </a:r>
            <a:r>
              <a:rPr lang="ja-JP" altLang="en-US" sz="2000" dirty="0">
                <a:latin typeface="BIZ UDPゴシック" panose="020B0400000000000000" pitchFamily="50" charset="-128"/>
                <a:ea typeface="BIZ UDPゴシック" panose="020B0400000000000000" pitchFamily="50" charset="-128"/>
              </a:rPr>
              <a:t>お金を使って買い物をしたりなど、その他</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en-US" altLang="ja-JP" sz="2000"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の</a:t>
            </a:r>
            <a:r>
              <a:rPr kumimoji="1" lang="ja-JP" altLang="en-US" sz="2000" dirty="0">
                <a:latin typeface="BIZ UDPゴシック" panose="020B0400000000000000" pitchFamily="50" charset="-128"/>
                <a:ea typeface="BIZ UDPゴシック" panose="020B0400000000000000" pitchFamily="50" charset="-128"/>
              </a:rPr>
              <a:t>社会的な活動の機会まで奪うことにつながり</a:t>
            </a:r>
            <a:r>
              <a:rPr lang="ja-JP" altLang="en-US" sz="2000" dirty="0">
                <a:latin typeface="BIZ UDPゴシック" panose="020B0400000000000000" pitchFamily="50" charset="-128"/>
                <a:ea typeface="BIZ UDPゴシック" panose="020B0400000000000000" pitchFamily="50" charset="-128"/>
              </a:rPr>
              <a:t>かねません。</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ja-JP" altLang="en-US" sz="2000" dirty="0">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総じて認知症の人は</a:t>
            </a:r>
            <a:r>
              <a:rPr lang="en-US" altLang="ja-JP" sz="2000" dirty="0">
                <a:latin typeface="BIZ UDPゴシック" panose="020B0400000000000000" pitchFamily="50" charset="-128"/>
                <a:ea typeface="BIZ UDPゴシック" panose="020B0400000000000000" pitchFamily="50" charset="-128"/>
              </a:rPr>
              <a:t>ATM</a:t>
            </a:r>
            <a:r>
              <a:rPr lang="ja-JP" altLang="en-US" sz="2000" dirty="0">
                <a:latin typeface="BIZ UDPゴシック" panose="020B0400000000000000" pitchFamily="50" charset="-128"/>
                <a:ea typeface="BIZ UDPゴシック" panose="020B0400000000000000" pitchFamily="50" charset="-128"/>
              </a:rPr>
              <a:t>などの機械操作</a:t>
            </a:r>
            <a:r>
              <a:rPr kumimoji="1" lang="ja-JP" altLang="en-US" sz="2000" dirty="0">
                <a:latin typeface="BIZ UDPゴシック" panose="020B0400000000000000" pitchFamily="50" charset="-128"/>
                <a:ea typeface="BIZ UDPゴシック" panose="020B0400000000000000" pitchFamily="50" charset="-128"/>
              </a:rPr>
              <a:t>が苦手です。そのことをあらかじめ知ってい</a:t>
            </a:r>
            <a:endParaRPr kumimoji="1"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en-US" altLang="ja-JP" sz="2000" dirty="0">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てうまく</a:t>
            </a:r>
            <a:r>
              <a:rPr lang="ja-JP" altLang="en-US" sz="2000" dirty="0">
                <a:latin typeface="BIZ UDPゴシック" panose="020B0400000000000000" pitchFamily="50" charset="-128"/>
                <a:ea typeface="BIZ UDPゴシック" panose="020B0400000000000000" pitchFamily="50" charset="-128"/>
              </a:rPr>
              <a:t>操作の案内ができれば、その人の社会的な活動を支えることにもなるのです。</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endParaRPr kumimoji="1" lang="en-US" altLang="ja-JP" sz="8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endParaRPr kumimoji="1" lang="ja-JP" altLang="en-US" sz="1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kumimoji="1" lang="ja-JP" altLang="en-US" sz="2000" dirty="0">
                <a:latin typeface="BIZ UDPゴシック" panose="020B0400000000000000" pitchFamily="50" charset="-128"/>
                <a:ea typeface="BIZ UDPゴシック" panose="020B0400000000000000" pitchFamily="50" charset="-128"/>
              </a:rPr>
              <a:t>○当社も、認知症の人にやさしい地域をつくる一員として、企業や産業の枠を超えて地域 </a:t>
            </a:r>
            <a:endParaRPr kumimoji="1"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en-US" altLang="ja-JP" sz="2000" dirty="0">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のあらゆる機関と連携して、地域共生社会の取り組みを進めていきます。</a:t>
            </a:r>
          </a:p>
        </p:txBody>
      </p:sp>
      <p:pic>
        <p:nvPicPr>
          <p:cNvPr id="4" name="図 3">
            <a:extLst>
              <a:ext uri="{FF2B5EF4-FFF2-40B4-BE49-F238E27FC236}">
                <a16:creationId xmlns:a16="http://schemas.microsoft.com/office/drawing/2014/main" id="{FC59DE4F-8DF7-4BDE-9EE8-BBE393B10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5317" y="905281"/>
            <a:ext cx="2052261" cy="3292090"/>
          </a:xfrm>
          <a:prstGeom prst="rect">
            <a:avLst/>
          </a:prstGeom>
        </p:spPr>
      </p:pic>
      <p:sp>
        <p:nvSpPr>
          <p:cNvPr id="5" name="楕円 4">
            <a:extLst>
              <a:ext uri="{FF2B5EF4-FFF2-40B4-BE49-F238E27FC236}">
                <a16:creationId xmlns:a16="http://schemas.microsoft.com/office/drawing/2014/main" id="{D899969C-E23D-478D-B41E-F9DFB435C4E6}"/>
              </a:ext>
            </a:extLst>
          </p:cNvPr>
          <p:cNvSpPr/>
          <p:nvPr/>
        </p:nvSpPr>
        <p:spPr>
          <a:xfrm>
            <a:off x="196770" y="967989"/>
            <a:ext cx="914400" cy="9144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22565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20000"/>
              <a:lumOff val="80000"/>
            </a:schemeClr>
          </a:solidFill>
        </p:spPr>
        <p:txBody>
          <a:bodyPr>
            <a:normAutofit/>
          </a:bodyPr>
          <a:lstStyle/>
          <a:p>
            <a:r>
              <a:rPr lang="en-US" altLang="ja-JP" sz="3100" spc="-300" dirty="0">
                <a:latin typeface="BIZ UDPゴシック" panose="020B0400000000000000" pitchFamily="50" charset="-128"/>
                <a:ea typeface="BIZ UDPゴシック" panose="020B0400000000000000" pitchFamily="50" charset="-128"/>
              </a:rPr>
              <a:t>【</a:t>
            </a:r>
            <a:r>
              <a:rPr lang="ja-JP" altLang="en-US" sz="3100" spc="-300" dirty="0">
                <a:latin typeface="BIZ UDPゴシック" panose="020B0400000000000000" pitchFamily="50" charset="-128"/>
                <a:ea typeface="BIZ UDPゴシック" panose="020B0400000000000000" pitchFamily="50" charset="-128"/>
              </a:rPr>
              <a:t>認知症の理解編</a:t>
            </a:r>
            <a:r>
              <a:rPr lang="en-US" altLang="ja-JP" sz="3100" spc="-300" dirty="0">
                <a:latin typeface="BIZ UDPゴシック" panose="020B0400000000000000" pitchFamily="50" charset="-128"/>
                <a:ea typeface="BIZ UDPゴシック" panose="020B0400000000000000" pitchFamily="50" charset="-128"/>
              </a:rPr>
              <a:t>】</a:t>
            </a:r>
            <a:r>
              <a:rPr lang="ja-JP" altLang="en-US" sz="3100" spc="-300" dirty="0">
                <a:latin typeface="BIZ UDPゴシック" panose="020B0400000000000000" pitchFamily="50" charset="-128"/>
                <a:ea typeface="BIZ UDPゴシック" panose="020B0400000000000000" pitchFamily="50" charset="-128"/>
              </a:rPr>
              <a:t> 　</a:t>
            </a:r>
            <a:r>
              <a:rPr lang="ja-JP" altLang="en-US" sz="5400" spc="-300" dirty="0">
                <a:latin typeface="BIZ UDPゴシック" panose="020B0400000000000000" pitchFamily="50" charset="-128"/>
                <a:ea typeface="BIZ UDPゴシック" panose="020B0400000000000000" pitchFamily="50" charset="-128"/>
              </a:rPr>
              <a:t>認知症の人への基本的な対応</a:t>
            </a:r>
            <a:endParaRPr kumimoji="1" lang="ja-JP" altLang="en-US" sz="54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590D59FD-63B0-434B-9A49-F95EA4B4FCC3}"/>
              </a:ext>
            </a:extLst>
          </p:cNvPr>
          <p:cNvSpPr txBox="1"/>
          <p:nvPr/>
        </p:nvSpPr>
        <p:spPr>
          <a:xfrm>
            <a:off x="212436" y="868101"/>
            <a:ext cx="3660990" cy="584775"/>
          </a:xfrm>
          <a:prstGeom prst="rect">
            <a:avLst/>
          </a:prstGeom>
          <a:noFill/>
        </p:spPr>
        <p:txBody>
          <a:bodyPr wrap="square">
            <a:spAutoFit/>
          </a:bodyPr>
          <a:lstStyle/>
          <a:p>
            <a:pPr marL="0" indent="0">
              <a:lnSpc>
                <a:spcPct val="100000"/>
              </a:lnSpc>
              <a:spcBef>
                <a:spcPts val="0"/>
              </a:spcBef>
              <a:buNone/>
            </a:pPr>
            <a:r>
              <a:rPr lang="en-US" altLang="ja-JP" sz="3200" dirty="0">
                <a:solidFill>
                  <a:schemeClr val="accent2">
                    <a:lumMod val="50000"/>
                  </a:schemeClr>
                </a:solidFill>
                <a:latin typeface="BIZ UDPゴシック" panose="020B0400000000000000" pitchFamily="50" charset="-128"/>
                <a:ea typeface="BIZ UDPゴシック" panose="020B0400000000000000" pitchFamily="50" charset="-128"/>
              </a:rPr>
              <a:t>1</a:t>
            </a:r>
            <a:r>
              <a:rPr lang="ja-JP" altLang="en-US" sz="3200" dirty="0">
                <a:solidFill>
                  <a:schemeClr val="accent2">
                    <a:lumMod val="50000"/>
                  </a:schemeClr>
                </a:solidFill>
                <a:latin typeface="BIZ UDPゴシック" panose="020B0400000000000000" pitchFamily="50" charset="-128"/>
                <a:ea typeface="BIZ UDPゴシック" panose="020B0400000000000000" pitchFamily="50" charset="-128"/>
              </a:rPr>
              <a:t>　基本姿勢</a:t>
            </a:r>
          </a:p>
        </p:txBody>
      </p:sp>
      <p:pic>
        <p:nvPicPr>
          <p:cNvPr id="5" name="図 4">
            <a:extLst>
              <a:ext uri="{FF2B5EF4-FFF2-40B4-BE49-F238E27FC236}">
                <a16:creationId xmlns:a16="http://schemas.microsoft.com/office/drawing/2014/main" id="{13E97096-BAF5-4504-9AA6-24CE98FCBF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0557" y="1323721"/>
            <a:ext cx="2989007" cy="5414957"/>
          </a:xfrm>
          <a:prstGeom prst="rect">
            <a:avLst/>
          </a:prstGeom>
        </p:spPr>
      </p:pic>
      <p:sp>
        <p:nvSpPr>
          <p:cNvPr id="15" name="テキスト ボックス 14">
            <a:extLst>
              <a:ext uri="{FF2B5EF4-FFF2-40B4-BE49-F238E27FC236}">
                <a16:creationId xmlns:a16="http://schemas.microsoft.com/office/drawing/2014/main" id="{C4884D45-7AAC-441F-8A3A-F77A7A4373C3}"/>
              </a:ext>
            </a:extLst>
          </p:cNvPr>
          <p:cNvSpPr txBox="1"/>
          <p:nvPr/>
        </p:nvSpPr>
        <p:spPr>
          <a:xfrm>
            <a:off x="236913" y="1525352"/>
            <a:ext cx="8524702" cy="5201424"/>
          </a:xfrm>
          <a:prstGeom prst="rect">
            <a:avLst/>
          </a:prstGeom>
          <a:noFill/>
        </p:spPr>
        <p:txBody>
          <a:bodyPr wrap="square">
            <a:spAutoFit/>
          </a:bodyPr>
          <a:lstStyle/>
          <a:p>
            <a:pPr marL="266700" indent="-266700" algn="just"/>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〇高年齢者が増えるなか、誰もが自分や家族が認知症になる可能性がありますので、お客様のなかには、認知症の人もいることを理解しておくことが大切です。</a:t>
            </a:r>
            <a:endParaRPr lang="en-US"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139700" indent="-139700" algn="just"/>
            <a:endParaRPr lang="ja-JP"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66700" indent="-266700" algn="just"/>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〇認知機能が低下することに起因して、今までできていたことができなく</a:t>
            </a:r>
            <a:r>
              <a:rPr lang="ja-JP" altLang="en-US" sz="2300" kern="100" dirty="0">
                <a:latin typeface="BIZ UDPゴシック" panose="020B0400000000000000" pitchFamily="50" charset="-128"/>
                <a:ea typeface="BIZ UDPゴシック" panose="020B0400000000000000" pitchFamily="50" charset="-128"/>
                <a:cs typeface="Times New Roman" panose="02020603050405020304" pitchFamily="18" charset="0"/>
              </a:rPr>
              <a:t>なったりすると</a:t>
            </a:r>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、不安</a:t>
            </a:r>
            <a:r>
              <a:rPr lang="ja-JP" altLang="en-US"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焦燥感</a:t>
            </a:r>
            <a:r>
              <a:rPr lang="ja-JP" altLang="en-US"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混乱</a:t>
            </a:r>
            <a:r>
              <a:rPr lang="ja-JP" altLang="en-US"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に加え</a:t>
            </a:r>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失敗を責められて</a:t>
            </a:r>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自信を失</a:t>
            </a:r>
            <a:r>
              <a:rPr lang="ja-JP" altLang="en-US"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っていく傾向にあります</a:t>
            </a:r>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139700" indent="-139700" algn="just"/>
            <a:endParaRPr lang="ja-JP"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66700" indent="-266700" algn="just"/>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〇認知症の人に応対するときは偏見を持たずに、不安や混乱の状態にありがちな認知症の人の心理を汲んで、さりげなく接することが重要です。</a:t>
            </a:r>
            <a:endParaRPr lang="en-US"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139700" marR="0" lvl="0" indent="-13970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39700" marR="0" lvl="0" indent="-139700" algn="just" defTabSz="457200" rtl="0" eaLnBrk="1" fontAlgn="auto" latinLnBrk="0" hangingPunct="1">
              <a:lnSpc>
                <a:spcPct val="100000"/>
              </a:lnSpc>
              <a:spcBef>
                <a:spcPts val="0"/>
              </a:spcBef>
              <a:spcAft>
                <a:spcPts val="0"/>
              </a:spcAft>
              <a:buClrTx/>
              <a:buSzTx/>
              <a:buFontTx/>
              <a:buNone/>
              <a:tabLst/>
              <a:defRPr/>
            </a:pPr>
            <a:r>
              <a:rPr kumimoji="0" lang="ja-JP" altLang="en-US" sz="23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〇次の三つを心がけましょう。</a:t>
            </a:r>
            <a:endParaRPr kumimoji="0" lang="en-US" altLang="ja-JP" sz="23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39700" marR="0" lvl="0" indent="-139700" algn="just" defTabSz="457200" rtl="0" eaLnBrk="1" fontAlgn="auto" latinLnBrk="0" hangingPunct="1">
              <a:lnSpc>
                <a:spcPct val="100000"/>
              </a:lnSpc>
              <a:spcBef>
                <a:spcPts val="0"/>
              </a:spcBef>
              <a:spcAft>
                <a:spcPts val="0"/>
              </a:spcAft>
              <a:buClrTx/>
              <a:buSzTx/>
              <a:buFontTx/>
              <a:buNone/>
              <a:tabLst/>
              <a:defRPr/>
            </a:pPr>
            <a:endParaRPr kumimoji="0" lang="en-US" altLang="ja-JP" sz="23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39700" marR="0" lvl="0" indent="-139700" algn="just" defTabSz="457200" rtl="0" eaLnBrk="1" fontAlgn="auto" latinLnBrk="0" hangingPunct="1">
              <a:lnSpc>
                <a:spcPct val="100000"/>
              </a:lnSpc>
              <a:spcBef>
                <a:spcPts val="0"/>
              </a:spcBef>
              <a:spcAft>
                <a:spcPts val="0"/>
              </a:spcAft>
              <a:buClrTx/>
              <a:buSzTx/>
              <a:buFontTx/>
              <a:buNone/>
              <a:tabLst/>
              <a:defRPr/>
            </a:pPr>
            <a:endParaRPr kumimoji="0" lang="en-US" altLang="ja-JP" sz="23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39700" marR="0" lvl="0" indent="-139700" algn="just"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en-US" altLang="ja-JP" sz="2000" b="0"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2000" b="0"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しっかりと、落ち着いて、話を聞くことが重要です。</a:t>
            </a:r>
            <a:endParaRPr kumimoji="0" lang="en-US" altLang="ja-JP" sz="2000" b="0"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6" name="四角形: 角を丸くする 15">
            <a:extLst>
              <a:ext uri="{FF2B5EF4-FFF2-40B4-BE49-F238E27FC236}">
                <a16:creationId xmlns:a16="http://schemas.microsoft.com/office/drawing/2014/main" id="{3645B2B5-7560-40D0-8B49-97080F0F6D78}"/>
              </a:ext>
            </a:extLst>
          </p:cNvPr>
          <p:cNvSpPr/>
          <p:nvPr/>
        </p:nvSpPr>
        <p:spPr>
          <a:xfrm>
            <a:off x="642971" y="5776063"/>
            <a:ext cx="1791854" cy="406400"/>
          </a:xfrm>
          <a:prstGeom prst="round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驚かせない</a:t>
            </a:r>
          </a:p>
        </p:txBody>
      </p:sp>
      <p:sp>
        <p:nvSpPr>
          <p:cNvPr id="17" name="四角形: 角を丸くする 16">
            <a:extLst>
              <a:ext uri="{FF2B5EF4-FFF2-40B4-BE49-F238E27FC236}">
                <a16:creationId xmlns:a16="http://schemas.microsoft.com/office/drawing/2014/main" id="{E8BF6312-F319-4D42-9841-43BBB34351C7}"/>
              </a:ext>
            </a:extLst>
          </p:cNvPr>
          <p:cNvSpPr/>
          <p:nvPr/>
        </p:nvSpPr>
        <p:spPr>
          <a:xfrm>
            <a:off x="2711100" y="5770852"/>
            <a:ext cx="2175164" cy="406400"/>
          </a:xfrm>
          <a:prstGeom prst="round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ゆっくりと</a:t>
            </a:r>
            <a:endParaRPr kumimoji="1" lang="ja-JP" altLang="en-US" sz="2400" b="1" dirty="0"/>
          </a:p>
        </p:txBody>
      </p:sp>
      <p:sp>
        <p:nvSpPr>
          <p:cNvPr id="18" name="四角形: 角を丸くする 17">
            <a:extLst>
              <a:ext uri="{FF2B5EF4-FFF2-40B4-BE49-F238E27FC236}">
                <a16:creationId xmlns:a16="http://schemas.microsoft.com/office/drawing/2014/main" id="{34B0410B-51F9-49A1-9405-956CA3D18CEC}"/>
              </a:ext>
            </a:extLst>
          </p:cNvPr>
          <p:cNvSpPr/>
          <p:nvPr/>
        </p:nvSpPr>
        <p:spPr>
          <a:xfrm>
            <a:off x="5162539" y="5770852"/>
            <a:ext cx="3611418" cy="406400"/>
          </a:xfrm>
          <a:prstGeom prst="round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自尊心を尊重する</a:t>
            </a:r>
          </a:p>
        </p:txBody>
      </p:sp>
    </p:spTree>
    <p:extLst>
      <p:ext uri="{BB962C8B-B14F-4D97-AF65-F5344CB8AC3E}">
        <p14:creationId xmlns:p14="http://schemas.microsoft.com/office/powerpoint/2010/main" val="3739072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1489566-CE51-4D42-8ED0-E5EA1C658389}"/>
              </a:ext>
            </a:extLst>
          </p:cNvPr>
          <p:cNvSpPr>
            <a:spLocks noGrp="1"/>
          </p:cNvSpPr>
          <p:nvPr>
            <p:ph idx="1"/>
          </p:nvPr>
        </p:nvSpPr>
        <p:spPr>
          <a:xfrm>
            <a:off x="961623" y="982517"/>
            <a:ext cx="10268752" cy="639155"/>
          </a:xfrm>
        </p:spPr>
        <p:txBody>
          <a:bodyPr>
            <a:noAutofit/>
          </a:bodyPr>
          <a:lstStyle/>
          <a:p>
            <a:pPr marL="0" indent="0" algn="ctr">
              <a:lnSpc>
                <a:spcPct val="100000"/>
              </a:lnSpc>
              <a:spcBef>
                <a:spcPts val="600"/>
              </a:spcBef>
              <a:buNone/>
            </a:pPr>
            <a:r>
              <a:rPr lang="ja-JP" altLang="en-US" sz="3600" dirty="0">
                <a:latin typeface="BIZ UDPゴシック" panose="020B0400000000000000" pitchFamily="50" charset="-128"/>
                <a:ea typeface="BIZ UDPゴシック" panose="020B0400000000000000" pitchFamily="50" charset="-128"/>
              </a:rPr>
              <a:t>具体的な対応の</a:t>
            </a:r>
            <a:r>
              <a:rPr lang="en-US" altLang="ja-JP" sz="3600" dirty="0">
                <a:latin typeface="BIZ UDPゴシック" panose="020B0400000000000000" pitchFamily="50" charset="-128"/>
                <a:ea typeface="BIZ UDPゴシック" panose="020B0400000000000000" pitchFamily="50" charset="-128"/>
              </a:rPr>
              <a:t>7</a:t>
            </a:r>
            <a:r>
              <a:rPr lang="ja-JP" altLang="en-US" sz="3600" dirty="0">
                <a:latin typeface="BIZ UDPゴシック" panose="020B0400000000000000" pitchFamily="50" charset="-128"/>
                <a:ea typeface="BIZ UDPゴシック" panose="020B0400000000000000" pitchFamily="50" charset="-128"/>
              </a:rPr>
              <a:t>つのポイント</a:t>
            </a:r>
          </a:p>
        </p:txBody>
      </p:sp>
      <p:cxnSp>
        <p:nvCxnSpPr>
          <p:cNvPr id="6" name="直線コネクタ 5">
            <a:extLst>
              <a:ext uri="{FF2B5EF4-FFF2-40B4-BE49-F238E27FC236}">
                <a16:creationId xmlns:a16="http://schemas.microsoft.com/office/drawing/2014/main" id="{2279E023-2EE1-4A27-A06E-4F34F6DE32DF}"/>
              </a:ext>
            </a:extLst>
          </p:cNvPr>
          <p:cNvCxnSpPr/>
          <p:nvPr/>
        </p:nvCxnSpPr>
        <p:spPr>
          <a:xfrm>
            <a:off x="442451" y="1621672"/>
            <a:ext cx="11307097"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5" name="グループ化 4">
            <a:extLst>
              <a:ext uri="{FF2B5EF4-FFF2-40B4-BE49-F238E27FC236}">
                <a16:creationId xmlns:a16="http://schemas.microsoft.com/office/drawing/2014/main" id="{F57B9E80-0984-43E2-B262-3BCBEAEDA09A}"/>
              </a:ext>
            </a:extLst>
          </p:cNvPr>
          <p:cNvGrpSpPr/>
          <p:nvPr/>
        </p:nvGrpSpPr>
        <p:grpSpPr>
          <a:xfrm>
            <a:off x="535783" y="2030472"/>
            <a:ext cx="6041998" cy="639156"/>
            <a:chOff x="535783" y="2473814"/>
            <a:chExt cx="6041998" cy="639156"/>
          </a:xfrm>
        </p:grpSpPr>
        <p:sp>
          <p:nvSpPr>
            <p:cNvPr id="11" name="四角形: 角を丸くする 10">
              <a:extLst>
                <a:ext uri="{FF2B5EF4-FFF2-40B4-BE49-F238E27FC236}">
                  <a16:creationId xmlns:a16="http://schemas.microsoft.com/office/drawing/2014/main" id="{D1C0B8D9-76A8-46EB-84A2-09B80F595DA3}"/>
                </a:ext>
              </a:extLst>
            </p:cNvPr>
            <p:cNvSpPr/>
            <p:nvPr/>
          </p:nvSpPr>
          <p:spPr>
            <a:xfrm>
              <a:off x="535783" y="2473815"/>
              <a:ext cx="889894" cy="639155"/>
            </a:xfrm>
            <a:prstGeom prst="roundRect">
              <a:avLst>
                <a:gd name="adj" fmla="val 50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BIZ UDPゴシック" panose="020B0400000000000000" pitchFamily="50" charset="-128"/>
                  <a:ea typeface="BIZ UDPゴシック" panose="020B0400000000000000" pitchFamily="50" charset="-128"/>
                </a:rPr>
                <a:t>１．</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18" name="コンテンツ プレースホルダー 2">
              <a:extLst>
                <a:ext uri="{FF2B5EF4-FFF2-40B4-BE49-F238E27FC236}">
                  <a16:creationId xmlns:a16="http://schemas.microsoft.com/office/drawing/2014/main" id="{5D369310-1F2E-407A-95BA-67833E6D811D}"/>
                </a:ext>
              </a:extLst>
            </p:cNvPr>
            <p:cNvSpPr txBox="1">
              <a:spLocks/>
            </p:cNvSpPr>
            <p:nvPr/>
          </p:nvSpPr>
          <p:spPr>
            <a:xfrm>
              <a:off x="1406570" y="2473814"/>
              <a:ext cx="5171211" cy="639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ja-JP" altLang="en-US" sz="3600" dirty="0">
                  <a:latin typeface="BIZ UDPゴシック" panose="020B0400000000000000" pitchFamily="50" charset="-128"/>
                  <a:ea typeface="BIZ UDPゴシック" panose="020B0400000000000000" pitchFamily="50" charset="-128"/>
                </a:rPr>
                <a:t>まずは見守る</a:t>
              </a:r>
            </a:p>
          </p:txBody>
        </p:sp>
      </p:grpSp>
      <p:grpSp>
        <p:nvGrpSpPr>
          <p:cNvPr id="4" name="グループ化 3">
            <a:extLst>
              <a:ext uri="{FF2B5EF4-FFF2-40B4-BE49-F238E27FC236}">
                <a16:creationId xmlns:a16="http://schemas.microsoft.com/office/drawing/2014/main" id="{FCAF3BDA-5C98-4EA6-A72D-3140FD001275}"/>
              </a:ext>
            </a:extLst>
          </p:cNvPr>
          <p:cNvGrpSpPr/>
          <p:nvPr/>
        </p:nvGrpSpPr>
        <p:grpSpPr>
          <a:xfrm>
            <a:off x="535783" y="3275719"/>
            <a:ext cx="6061105" cy="640213"/>
            <a:chOff x="535783" y="3834368"/>
            <a:chExt cx="6061105" cy="640213"/>
          </a:xfrm>
        </p:grpSpPr>
        <p:sp>
          <p:nvSpPr>
            <p:cNvPr id="12" name="四角形: 角を丸くする 11">
              <a:extLst>
                <a:ext uri="{FF2B5EF4-FFF2-40B4-BE49-F238E27FC236}">
                  <a16:creationId xmlns:a16="http://schemas.microsoft.com/office/drawing/2014/main" id="{0A42FD87-35DF-4C12-B308-3FF2591E64B7}"/>
                </a:ext>
              </a:extLst>
            </p:cNvPr>
            <p:cNvSpPr/>
            <p:nvPr/>
          </p:nvSpPr>
          <p:spPr>
            <a:xfrm>
              <a:off x="535783" y="3834368"/>
              <a:ext cx="889894" cy="639155"/>
            </a:xfrm>
            <a:prstGeom prst="roundRect">
              <a:avLst>
                <a:gd name="adj" fmla="val 5000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BIZ UDPゴシック" panose="020B0400000000000000" pitchFamily="50" charset="-128"/>
                  <a:ea typeface="BIZ UDPゴシック" panose="020B0400000000000000" pitchFamily="50" charset="-128"/>
                </a:rPr>
                <a:t>２．</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19" name="コンテンツ プレースホルダー 2">
              <a:extLst>
                <a:ext uri="{FF2B5EF4-FFF2-40B4-BE49-F238E27FC236}">
                  <a16:creationId xmlns:a16="http://schemas.microsoft.com/office/drawing/2014/main" id="{F0A42D94-1278-4877-B396-7073469632D9}"/>
                </a:ext>
              </a:extLst>
            </p:cNvPr>
            <p:cNvSpPr txBox="1">
              <a:spLocks/>
            </p:cNvSpPr>
            <p:nvPr/>
          </p:nvSpPr>
          <p:spPr>
            <a:xfrm>
              <a:off x="1425677" y="3835426"/>
              <a:ext cx="5171211" cy="639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ja-JP" altLang="en-US" sz="3600" dirty="0">
                  <a:latin typeface="BIZ UDPゴシック" panose="020B0400000000000000" pitchFamily="50" charset="-128"/>
                  <a:ea typeface="BIZ UDPゴシック" panose="020B0400000000000000" pitchFamily="50" charset="-128"/>
                </a:rPr>
                <a:t>余裕をもって対応する</a:t>
              </a:r>
            </a:p>
          </p:txBody>
        </p:sp>
      </p:grpSp>
      <p:grpSp>
        <p:nvGrpSpPr>
          <p:cNvPr id="7" name="グループ化 6">
            <a:extLst>
              <a:ext uri="{FF2B5EF4-FFF2-40B4-BE49-F238E27FC236}">
                <a16:creationId xmlns:a16="http://schemas.microsoft.com/office/drawing/2014/main" id="{81241C64-724D-4D51-9BD7-162DA5BD05F1}"/>
              </a:ext>
            </a:extLst>
          </p:cNvPr>
          <p:cNvGrpSpPr/>
          <p:nvPr/>
        </p:nvGrpSpPr>
        <p:grpSpPr>
          <a:xfrm>
            <a:off x="516676" y="4594549"/>
            <a:ext cx="6080212" cy="645336"/>
            <a:chOff x="516676" y="4553133"/>
            <a:chExt cx="6080212" cy="645336"/>
          </a:xfrm>
        </p:grpSpPr>
        <p:sp>
          <p:nvSpPr>
            <p:cNvPr id="13" name="四角形: 角を丸くする 12">
              <a:extLst>
                <a:ext uri="{FF2B5EF4-FFF2-40B4-BE49-F238E27FC236}">
                  <a16:creationId xmlns:a16="http://schemas.microsoft.com/office/drawing/2014/main" id="{E14D7CB7-1CFB-4D2E-9712-A6DF33D015F6}"/>
                </a:ext>
              </a:extLst>
            </p:cNvPr>
            <p:cNvSpPr/>
            <p:nvPr/>
          </p:nvSpPr>
          <p:spPr>
            <a:xfrm>
              <a:off x="516676" y="4559314"/>
              <a:ext cx="889894" cy="639155"/>
            </a:xfrm>
            <a:prstGeom prst="roundRect">
              <a:avLst>
                <a:gd name="adj" fmla="val 50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BIZ UDPゴシック" panose="020B0400000000000000" pitchFamily="50" charset="-128"/>
                  <a:ea typeface="BIZ UDPゴシック" panose="020B0400000000000000" pitchFamily="50" charset="-128"/>
                </a:rPr>
                <a:t>３．</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20" name="コンテンツ プレースホルダー 2">
              <a:extLst>
                <a:ext uri="{FF2B5EF4-FFF2-40B4-BE49-F238E27FC236}">
                  <a16:creationId xmlns:a16="http://schemas.microsoft.com/office/drawing/2014/main" id="{CF18CF7E-79BF-437E-A82B-BA5C1ACFC125}"/>
                </a:ext>
              </a:extLst>
            </p:cNvPr>
            <p:cNvSpPr txBox="1">
              <a:spLocks/>
            </p:cNvSpPr>
            <p:nvPr/>
          </p:nvSpPr>
          <p:spPr>
            <a:xfrm>
              <a:off x="1425677" y="4553133"/>
              <a:ext cx="5171211" cy="639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ja-JP" altLang="en-US" sz="3600" dirty="0">
                  <a:latin typeface="BIZ UDPゴシック" panose="020B0400000000000000" pitchFamily="50" charset="-128"/>
                  <a:ea typeface="BIZ UDPゴシック" panose="020B0400000000000000" pitchFamily="50" charset="-128"/>
                </a:rPr>
                <a:t>声をかけるときは一人で</a:t>
              </a:r>
            </a:p>
          </p:txBody>
        </p:sp>
      </p:grpSp>
      <p:grpSp>
        <p:nvGrpSpPr>
          <p:cNvPr id="22" name="グループ化 21">
            <a:extLst>
              <a:ext uri="{FF2B5EF4-FFF2-40B4-BE49-F238E27FC236}">
                <a16:creationId xmlns:a16="http://schemas.microsoft.com/office/drawing/2014/main" id="{4C3CB5A4-FC56-40F5-A96D-F44E8F3F4F33}"/>
              </a:ext>
            </a:extLst>
          </p:cNvPr>
          <p:cNvGrpSpPr/>
          <p:nvPr/>
        </p:nvGrpSpPr>
        <p:grpSpPr>
          <a:xfrm>
            <a:off x="516676" y="5911185"/>
            <a:ext cx="6080212" cy="639155"/>
            <a:chOff x="516676" y="5350744"/>
            <a:chExt cx="6080212" cy="639155"/>
          </a:xfrm>
        </p:grpSpPr>
        <p:sp>
          <p:nvSpPr>
            <p:cNvPr id="14" name="四角形: 角を丸くする 13">
              <a:extLst>
                <a:ext uri="{FF2B5EF4-FFF2-40B4-BE49-F238E27FC236}">
                  <a16:creationId xmlns:a16="http://schemas.microsoft.com/office/drawing/2014/main" id="{E2B3796F-A5BA-4D09-A018-46824469DF9C}"/>
                </a:ext>
              </a:extLst>
            </p:cNvPr>
            <p:cNvSpPr/>
            <p:nvPr/>
          </p:nvSpPr>
          <p:spPr>
            <a:xfrm>
              <a:off x="516676" y="5350744"/>
              <a:ext cx="889894" cy="639155"/>
            </a:xfrm>
            <a:prstGeom prst="roundRect">
              <a:avLst>
                <a:gd name="adj" fmla="val 5000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BIZ UDPゴシック" panose="020B0400000000000000" pitchFamily="50" charset="-128"/>
                  <a:ea typeface="BIZ UDPゴシック" panose="020B0400000000000000" pitchFamily="50" charset="-128"/>
                </a:rPr>
                <a:t>４</a:t>
              </a:r>
              <a:r>
                <a:rPr kumimoji="1" lang="ja-JP" altLang="en-US" sz="3600" dirty="0">
                  <a:latin typeface="BIZ UDPゴシック" panose="020B0400000000000000" pitchFamily="50" charset="-128"/>
                  <a:ea typeface="BIZ UDPゴシック" panose="020B0400000000000000" pitchFamily="50" charset="-128"/>
                </a:rPr>
                <a:t>．</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21" name="コンテンツ プレースホルダー 2">
              <a:extLst>
                <a:ext uri="{FF2B5EF4-FFF2-40B4-BE49-F238E27FC236}">
                  <a16:creationId xmlns:a16="http://schemas.microsoft.com/office/drawing/2014/main" id="{714DCBBA-41CB-4821-8A99-DF058E40085F}"/>
                </a:ext>
              </a:extLst>
            </p:cNvPr>
            <p:cNvSpPr txBox="1">
              <a:spLocks/>
            </p:cNvSpPr>
            <p:nvPr/>
          </p:nvSpPr>
          <p:spPr>
            <a:xfrm>
              <a:off x="1425677" y="5350744"/>
              <a:ext cx="5171211" cy="639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ja-JP" altLang="en-US" sz="3600" dirty="0">
                  <a:latin typeface="BIZ UDPゴシック" panose="020B0400000000000000" pitchFamily="50" charset="-128"/>
                  <a:ea typeface="BIZ UDPゴシック" panose="020B0400000000000000" pitchFamily="50" charset="-128"/>
                </a:rPr>
                <a:t>後ろから声をかけない</a:t>
              </a:r>
            </a:p>
          </p:txBody>
        </p:sp>
      </p:grpSp>
      <p:grpSp>
        <p:nvGrpSpPr>
          <p:cNvPr id="28" name="グループ化 27">
            <a:extLst>
              <a:ext uri="{FF2B5EF4-FFF2-40B4-BE49-F238E27FC236}">
                <a16:creationId xmlns:a16="http://schemas.microsoft.com/office/drawing/2014/main" id="{6EDE72B4-AB3C-4478-B7BD-DB88466BA476}"/>
              </a:ext>
            </a:extLst>
          </p:cNvPr>
          <p:cNvGrpSpPr/>
          <p:nvPr/>
        </p:nvGrpSpPr>
        <p:grpSpPr>
          <a:xfrm>
            <a:off x="6627982" y="2054279"/>
            <a:ext cx="5652509" cy="650241"/>
            <a:chOff x="6441168" y="2182988"/>
            <a:chExt cx="5652509" cy="650241"/>
          </a:xfrm>
        </p:grpSpPr>
        <p:sp>
          <p:nvSpPr>
            <p:cNvPr id="15" name="四角形: 角を丸くする 14">
              <a:extLst>
                <a:ext uri="{FF2B5EF4-FFF2-40B4-BE49-F238E27FC236}">
                  <a16:creationId xmlns:a16="http://schemas.microsoft.com/office/drawing/2014/main" id="{9BB4A4C9-8075-485D-B8CE-950B5244CE8F}"/>
                </a:ext>
              </a:extLst>
            </p:cNvPr>
            <p:cNvSpPr/>
            <p:nvPr/>
          </p:nvSpPr>
          <p:spPr>
            <a:xfrm>
              <a:off x="6441168" y="2194074"/>
              <a:ext cx="889894" cy="639155"/>
            </a:xfrm>
            <a:prstGeom prst="roundRect">
              <a:avLst>
                <a:gd name="adj" fmla="val 50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BIZ UDPゴシック" panose="020B0400000000000000" pitchFamily="50" charset="-128"/>
                  <a:ea typeface="BIZ UDPゴシック" panose="020B0400000000000000" pitchFamily="50" charset="-128"/>
                </a:rPr>
                <a:t>５</a:t>
              </a:r>
              <a:r>
                <a:rPr kumimoji="1" lang="ja-JP" altLang="en-US" sz="3600" dirty="0">
                  <a:latin typeface="BIZ UDPゴシック" panose="020B0400000000000000" pitchFamily="50" charset="-128"/>
                  <a:ea typeface="BIZ UDPゴシック" panose="020B0400000000000000" pitchFamily="50" charset="-128"/>
                </a:rPr>
                <a:t>．</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0E6C13CD-495E-4D46-87ED-24E137ED203B}"/>
                </a:ext>
              </a:extLst>
            </p:cNvPr>
            <p:cNvSpPr txBox="1"/>
            <p:nvPr/>
          </p:nvSpPr>
          <p:spPr>
            <a:xfrm>
              <a:off x="7331062" y="2182988"/>
              <a:ext cx="4762615" cy="646331"/>
            </a:xfrm>
            <a:prstGeom prst="rect">
              <a:avLst/>
            </a:prstGeom>
            <a:noFill/>
          </p:spPr>
          <p:txBody>
            <a:bodyPr wrap="square">
              <a:spAutoFit/>
            </a:bodyPr>
            <a:lstStyle/>
            <a:p>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やさしい口調で</a:t>
              </a:r>
              <a:endParaRPr lang="ja-JP" altLang="en-US" sz="3600" dirty="0">
                <a:latin typeface="BIZ UDPゴシック" panose="020B0400000000000000" pitchFamily="50" charset="-128"/>
                <a:ea typeface="BIZ UDPゴシック" panose="020B0400000000000000" pitchFamily="50" charset="-128"/>
              </a:endParaRPr>
            </a:p>
          </p:txBody>
        </p:sp>
      </p:grpSp>
      <p:grpSp>
        <p:nvGrpSpPr>
          <p:cNvPr id="26" name="グループ化 25">
            <a:extLst>
              <a:ext uri="{FF2B5EF4-FFF2-40B4-BE49-F238E27FC236}">
                <a16:creationId xmlns:a16="http://schemas.microsoft.com/office/drawing/2014/main" id="{B76E33C2-90A7-44F9-833F-F8D5E40772D0}"/>
              </a:ext>
            </a:extLst>
          </p:cNvPr>
          <p:cNvGrpSpPr/>
          <p:nvPr/>
        </p:nvGrpSpPr>
        <p:grpSpPr>
          <a:xfrm>
            <a:off x="6617034" y="3017823"/>
            <a:ext cx="5152105" cy="1200329"/>
            <a:chOff x="6459717" y="2888211"/>
            <a:chExt cx="5152105" cy="1200329"/>
          </a:xfrm>
        </p:grpSpPr>
        <p:sp>
          <p:nvSpPr>
            <p:cNvPr id="16" name="四角形: 角を丸くする 15">
              <a:extLst>
                <a:ext uri="{FF2B5EF4-FFF2-40B4-BE49-F238E27FC236}">
                  <a16:creationId xmlns:a16="http://schemas.microsoft.com/office/drawing/2014/main" id="{C14EB080-9E06-48A7-9104-F737CEEC777F}"/>
                </a:ext>
              </a:extLst>
            </p:cNvPr>
            <p:cNvSpPr/>
            <p:nvPr/>
          </p:nvSpPr>
          <p:spPr>
            <a:xfrm>
              <a:off x="6459717" y="2966219"/>
              <a:ext cx="889894" cy="639155"/>
            </a:xfrm>
            <a:prstGeom prst="roundRect">
              <a:avLst>
                <a:gd name="adj" fmla="val 5000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BIZ UDPゴシック" panose="020B0400000000000000" pitchFamily="50" charset="-128"/>
                  <a:ea typeface="BIZ UDPゴシック" panose="020B0400000000000000" pitchFamily="50" charset="-128"/>
                </a:rPr>
                <a:t>６．</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000206DE-D381-4316-A8A6-1FD253109BE1}"/>
                </a:ext>
              </a:extLst>
            </p:cNvPr>
            <p:cNvSpPr txBox="1"/>
            <p:nvPr/>
          </p:nvSpPr>
          <p:spPr>
            <a:xfrm>
              <a:off x="7349612" y="2888211"/>
              <a:ext cx="4262210" cy="1200329"/>
            </a:xfrm>
            <a:prstGeom prst="rect">
              <a:avLst/>
            </a:prstGeom>
            <a:noFill/>
          </p:spPr>
          <p:txBody>
            <a:bodyPr wrap="square">
              <a:spAutoFit/>
            </a:bodyPr>
            <a:lstStyle/>
            <a:p>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おだやかに、</a:t>
              </a:r>
              <a:endParaRPr lang="en-US"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はっきりした口調で</a:t>
              </a:r>
              <a:endParaRPr lang="ja-JP" altLang="en-US" sz="3600" dirty="0">
                <a:latin typeface="BIZ UDPゴシック" panose="020B0400000000000000" pitchFamily="50" charset="-128"/>
                <a:ea typeface="BIZ UDPゴシック" panose="020B0400000000000000" pitchFamily="50" charset="-128"/>
              </a:endParaRPr>
            </a:p>
          </p:txBody>
        </p:sp>
      </p:grpSp>
      <p:pic>
        <p:nvPicPr>
          <p:cNvPr id="31" name="図 30">
            <a:extLst>
              <a:ext uri="{FF2B5EF4-FFF2-40B4-BE49-F238E27FC236}">
                <a16:creationId xmlns:a16="http://schemas.microsoft.com/office/drawing/2014/main" id="{989F67F5-B5EA-4F97-A7FB-3170FD41A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5638" y="4365933"/>
            <a:ext cx="3060217" cy="1259540"/>
          </a:xfrm>
          <a:prstGeom prst="rect">
            <a:avLst/>
          </a:prstGeom>
        </p:spPr>
      </p:pic>
      <p:sp>
        <p:nvSpPr>
          <p:cNvPr id="30" name="タイトル 1">
            <a:extLst>
              <a:ext uri="{FF2B5EF4-FFF2-40B4-BE49-F238E27FC236}">
                <a16:creationId xmlns:a16="http://schemas.microsoft.com/office/drawing/2014/main" id="{1FDC955F-CCFE-424D-A4EA-3A0D0AD7787B}"/>
              </a:ext>
            </a:extLst>
          </p:cNvPr>
          <p:cNvSpPr>
            <a:spLocks noGrp="1"/>
          </p:cNvSpPr>
          <p:nvPr>
            <p:ph type="title"/>
          </p:nvPr>
        </p:nvSpPr>
        <p:spPr>
          <a:xfrm>
            <a:off x="0" y="0"/>
            <a:ext cx="12192000" cy="868101"/>
          </a:xfrm>
          <a:solidFill>
            <a:schemeClr val="accent2">
              <a:lumMod val="20000"/>
              <a:lumOff val="80000"/>
            </a:schemeClr>
          </a:solidFill>
        </p:spPr>
        <p:txBody>
          <a:bodyPr>
            <a:normAutofit/>
          </a:bodyPr>
          <a:lstStyle/>
          <a:p>
            <a:r>
              <a:rPr lang="en-US" altLang="ja-JP" sz="3100" spc="-300" dirty="0">
                <a:latin typeface="BIZ UDPゴシック" panose="020B0400000000000000" pitchFamily="50" charset="-128"/>
                <a:ea typeface="BIZ UDPゴシック" panose="020B0400000000000000" pitchFamily="50" charset="-128"/>
              </a:rPr>
              <a:t>【</a:t>
            </a:r>
            <a:r>
              <a:rPr lang="ja-JP" altLang="en-US" sz="3100" spc="-300" dirty="0">
                <a:latin typeface="BIZ UDPゴシック" panose="020B0400000000000000" pitchFamily="50" charset="-128"/>
                <a:ea typeface="BIZ UDPゴシック" panose="020B0400000000000000" pitchFamily="50" charset="-128"/>
              </a:rPr>
              <a:t>認知症の理解編</a:t>
            </a:r>
            <a:r>
              <a:rPr lang="en-US" altLang="ja-JP" sz="3100" spc="-300" dirty="0">
                <a:latin typeface="BIZ UDPゴシック" panose="020B0400000000000000" pitchFamily="50" charset="-128"/>
                <a:ea typeface="BIZ UDPゴシック" panose="020B0400000000000000" pitchFamily="50" charset="-128"/>
              </a:rPr>
              <a:t>】</a:t>
            </a:r>
            <a:r>
              <a:rPr lang="ja-JP" altLang="en-US" sz="3100" spc="-300" dirty="0">
                <a:latin typeface="BIZ UDPゴシック" panose="020B0400000000000000" pitchFamily="50" charset="-128"/>
                <a:ea typeface="BIZ UDPゴシック" panose="020B0400000000000000" pitchFamily="50" charset="-128"/>
              </a:rPr>
              <a:t> 　</a:t>
            </a:r>
            <a:r>
              <a:rPr lang="ja-JP" altLang="en-US" sz="5400" spc="-300" dirty="0">
                <a:latin typeface="BIZ UDPゴシック" panose="020B0400000000000000" pitchFamily="50" charset="-128"/>
                <a:ea typeface="BIZ UDPゴシック" panose="020B0400000000000000" pitchFamily="50" charset="-128"/>
              </a:rPr>
              <a:t>認知症の人への基本的な対応</a:t>
            </a:r>
            <a:endParaRPr kumimoji="1" lang="ja-JP" altLang="en-US" sz="5400" dirty="0">
              <a:latin typeface="BIZ UDPゴシック" panose="020B0400000000000000" pitchFamily="50" charset="-128"/>
              <a:ea typeface="BIZ UDPゴシック" panose="020B0400000000000000" pitchFamily="50" charset="-128"/>
            </a:endParaRPr>
          </a:p>
        </p:txBody>
      </p:sp>
      <p:grpSp>
        <p:nvGrpSpPr>
          <p:cNvPr id="32" name="グループ化 31">
            <a:extLst>
              <a:ext uri="{FF2B5EF4-FFF2-40B4-BE49-F238E27FC236}">
                <a16:creationId xmlns:a16="http://schemas.microsoft.com/office/drawing/2014/main" id="{917D6D1E-BE7D-44AC-A332-15EED2E39A2F}"/>
              </a:ext>
            </a:extLst>
          </p:cNvPr>
          <p:cNvGrpSpPr/>
          <p:nvPr/>
        </p:nvGrpSpPr>
        <p:grpSpPr>
          <a:xfrm>
            <a:off x="6627982" y="5599236"/>
            <a:ext cx="5652509" cy="1200329"/>
            <a:chOff x="6426418" y="5411255"/>
            <a:chExt cx="5652509" cy="1200329"/>
          </a:xfrm>
        </p:grpSpPr>
        <p:sp>
          <p:nvSpPr>
            <p:cNvPr id="33" name="四角形: 角を丸くする 32">
              <a:extLst>
                <a:ext uri="{FF2B5EF4-FFF2-40B4-BE49-F238E27FC236}">
                  <a16:creationId xmlns:a16="http://schemas.microsoft.com/office/drawing/2014/main" id="{19C6CA3B-13D0-440D-BB39-98997C4CCDF5}"/>
                </a:ext>
              </a:extLst>
            </p:cNvPr>
            <p:cNvSpPr/>
            <p:nvPr/>
          </p:nvSpPr>
          <p:spPr>
            <a:xfrm>
              <a:off x="6426418" y="5418431"/>
              <a:ext cx="889894" cy="639155"/>
            </a:xfrm>
            <a:prstGeom prst="roundRect">
              <a:avLst>
                <a:gd name="adj" fmla="val 50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BIZ UDPゴシック" panose="020B0400000000000000" pitchFamily="50" charset="-128"/>
                  <a:ea typeface="BIZ UDPゴシック" panose="020B0400000000000000" pitchFamily="50" charset="-128"/>
                </a:rPr>
                <a:t>７</a:t>
              </a:r>
              <a:r>
                <a:rPr kumimoji="1" lang="ja-JP" altLang="en-US" sz="3600" dirty="0">
                  <a:latin typeface="BIZ UDPゴシック" panose="020B0400000000000000" pitchFamily="50" charset="-128"/>
                  <a:ea typeface="BIZ UDPゴシック" panose="020B0400000000000000" pitchFamily="50" charset="-128"/>
                </a:rPr>
                <a:t>．</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1AB418EA-DBF1-4997-97B3-8094541226EB}"/>
                </a:ext>
              </a:extLst>
            </p:cNvPr>
            <p:cNvSpPr txBox="1"/>
            <p:nvPr/>
          </p:nvSpPr>
          <p:spPr>
            <a:xfrm>
              <a:off x="7316312" y="5411255"/>
              <a:ext cx="4762615" cy="1200329"/>
            </a:xfrm>
            <a:prstGeom prst="rect">
              <a:avLst/>
            </a:prstGeom>
            <a:noFill/>
          </p:spPr>
          <p:txBody>
            <a:bodyPr wrap="square">
              <a:spAutoFit/>
            </a:bodyPr>
            <a:lstStyle/>
            <a:p>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相手の言葉に</a:t>
              </a:r>
              <a:endParaRPr lang="en-US"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耳を傾け</a:t>
              </a: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る</a:t>
              </a:r>
              <a:endPar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spTree>
    <p:extLst>
      <p:ext uri="{BB962C8B-B14F-4D97-AF65-F5344CB8AC3E}">
        <p14:creationId xmlns:p14="http://schemas.microsoft.com/office/powerpoint/2010/main" val="1535696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40000"/>
              <a:lumOff val="60000"/>
            </a:schemeClr>
          </a:solidFill>
        </p:spPr>
        <p:txBody>
          <a:bodyPr>
            <a:normAutofit fontScale="90000"/>
          </a:bodyPr>
          <a:lstStyle/>
          <a:p>
            <a:pPr algn="ctr"/>
            <a:r>
              <a:rPr lang="ja-JP" altLang="en-US" sz="5400" spc="-300" dirty="0">
                <a:latin typeface="BIZ UDPゴシック" panose="020B0400000000000000" pitchFamily="50" charset="-128"/>
                <a:ea typeface="BIZ UDPゴシック" panose="020B0400000000000000" pitchFamily="50" charset="-128"/>
              </a:rPr>
              <a:t>安心して金融機関を利用していただくために</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E1489566-CE51-4D42-8ED0-E5EA1C658389}"/>
              </a:ext>
            </a:extLst>
          </p:cNvPr>
          <p:cNvSpPr>
            <a:spLocks noGrp="1"/>
          </p:cNvSpPr>
          <p:nvPr>
            <p:ph idx="1"/>
          </p:nvPr>
        </p:nvSpPr>
        <p:spPr>
          <a:xfrm>
            <a:off x="212436" y="1540394"/>
            <a:ext cx="9227128" cy="3298691"/>
          </a:xfrm>
        </p:spPr>
        <p:txBody>
          <a:bodyPr>
            <a:noAutofit/>
          </a:bodyPr>
          <a:lstStyle/>
          <a:p>
            <a:pPr marL="0" indent="0">
              <a:lnSpc>
                <a:spcPct val="100000"/>
              </a:lnSpc>
              <a:spcBef>
                <a:spcPts val="0"/>
              </a:spcBef>
              <a:buNone/>
            </a:pPr>
            <a:r>
              <a:rPr lang="ja-JP" altLang="en-US" sz="2000" dirty="0">
                <a:latin typeface="BIZ UDPゴシック" panose="020B0400000000000000" pitchFamily="50" charset="-128"/>
                <a:ea typeface="BIZ UDPゴシック" panose="020B0400000000000000" pitchFamily="50" charset="-128"/>
              </a:rPr>
              <a:t>○認知症の人への対応は、基本的にすべてのお客さまへの</a:t>
            </a:r>
            <a:r>
              <a:rPr lang="en-US" altLang="ja-JP" sz="2000"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接客対応と変わり</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en-US" altLang="ja-JP" sz="2000"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ません。しっかりと話を聞き、相手の立場に立って考えることが基本です。</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endParaRPr lang="en-US" altLang="ja-JP" sz="8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ja-JP" altLang="en-US" sz="2000" dirty="0">
                <a:latin typeface="BIZ UDPゴシック" panose="020B0400000000000000" pitchFamily="50" charset="-128"/>
                <a:ea typeface="BIZ UDPゴシック" panose="020B0400000000000000" pitchFamily="50" charset="-128"/>
              </a:rPr>
              <a:t>○ただ、その方がもしかすると認知症かもしれないこと、記憶障害による</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en-US" altLang="ja-JP" sz="2000"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認知機能の低下などで不自由や不安を抱えているかもしれないことを</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en-US" altLang="ja-JP" sz="2000"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念頭においた対応を心がけることが重要です。</a:t>
            </a:r>
          </a:p>
          <a:p>
            <a:pPr marL="0" indent="0">
              <a:lnSpc>
                <a:spcPct val="100000"/>
              </a:lnSpc>
              <a:spcBef>
                <a:spcPts val="0"/>
              </a:spcBef>
              <a:buNone/>
            </a:pPr>
            <a:r>
              <a:rPr lang="ja-JP" altLang="en-US" sz="800" dirty="0">
                <a:latin typeface="BIZ UDPゴシック" panose="020B0400000000000000" pitchFamily="50" charset="-128"/>
                <a:ea typeface="BIZ UDPゴシック" panose="020B0400000000000000" pitchFamily="50" charset="-128"/>
              </a:rPr>
              <a:t> </a:t>
            </a:r>
            <a:endParaRPr lang="en-US" altLang="ja-JP" sz="8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ja-JP" altLang="en-US" sz="2000" dirty="0">
                <a:latin typeface="BIZ UDPゴシック" panose="020B0400000000000000" pitchFamily="50" charset="-128"/>
                <a:ea typeface="BIZ UDPゴシック" panose="020B0400000000000000" pitchFamily="50" charset="-128"/>
              </a:rPr>
              <a:t>○認知症の人の行動の理由は一人ひとり違います。</a:t>
            </a:r>
          </a:p>
          <a:p>
            <a:pPr marL="0" indent="0">
              <a:lnSpc>
                <a:spcPct val="100000"/>
              </a:lnSpc>
              <a:spcBef>
                <a:spcPts val="0"/>
              </a:spcBef>
              <a:buNone/>
            </a:pPr>
            <a:r>
              <a:rPr lang="ja-JP" altLang="en-US" sz="2000" dirty="0">
                <a:latin typeface="BIZ UDPゴシック" panose="020B0400000000000000" pitchFamily="50" charset="-128"/>
                <a:ea typeface="BIZ UDPゴシック" panose="020B0400000000000000" pitchFamily="50" charset="-128"/>
              </a:rPr>
              <a:t>　 同じように見える行動であっても、それぞれ個別の背景があり、</a:t>
            </a:r>
          </a:p>
          <a:p>
            <a:pPr marL="0" indent="0">
              <a:lnSpc>
                <a:spcPct val="100000"/>
              </a:lnSpc>
              <a:spcBef>
                <a:spcPts val="0"/>
              </a:spcBef>
              <a:buNone/>
            </a:pPr>
            <a:r>
              <a:rPr lang="ja-JP" altLang="en-US" sz="2000" dirty="0">
                <a:latin typeface="BIZ UDPゴシック" panose="020B0400000000000000" pitchFamily="50" charset="-128"/>
                <a:ea typeface="BIZ UDPゴシック" panose="020B0400000000000000" pitchFamily="50" charset="-128"/>
              </a:rPr>
              <a:t>   それぞれに応じた接し方が求められます。</a:t>
            </a:r>
          </a:p>
          <a:p>
            <a:pPr marL="0" indent="0">
              <a:lnSpc>
                <a:spcPct val="100000"/>
              </a:lnSpc>
              <a:spcBef>
                <a:spcPts val="0"/>
              </a:spcBef>
              <a:buNone/>
            </a:pPr>
            <a:r>
              <a:rPr lang="ja-JP" altLang="en-US" sz="2000" dirty="0">
                <a:latin typeface="BIZ UDPゴシック" panose="020B0400000000000000" pitchFamily="50" charset="-128"/>
                <a:ea typeface="BIZ UDPゴシック" panose="020B0400000000000000" pitchFamily="50" charset="-128"/>
              </a:rPr>
              <a:t>　 つまり、すべての事例に対応できる完璧な接し方はありません。</a:t>
            </a:r>
            <a:endParaRPr lang="en-US" altLang="ja-JP" sz="20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590D59FD-63B0-434B-9A49-F95EA4B4FCC3}"/>
              </a:ext>
            </a:extLst>
          </p:cNvPr>
          <p:cNvSpPr txBox="1"/>
          <p:nvPr/>
        </p:nvSpPr>
        <p:spPr>
          <a:xfrm>
            <a:off x="212436" y="978986"/>
            <a:ext cx="11153654" cy="584775"/>
          </a:xfrm>
          <a:prstGeom prst="rect">
            <a:avLst/>
          </a:prstGeom>
          <a:noFill/>
        </p:spPr>
        <p:txBody>
          <a:bodyPr wrap="square">
            <a:spAutoFit/>
          </a:bodyPr>
          <a:lstStyle/>
          <a:p>
            <a:pPr marL="0" indent="0">
              <a:lnSpc>
                <a:spcPct val="100000"/>
              </a:lnSpc>
              <a:spcBef>
                <a:spcPts val="0"/>
              </a:spcBef>
              <a:buNone/>
            </a:pPr>
            <a:r>
              <a:rPr lang="ja-JP" altLang="en-US" sz="3200" dirty="0">
                <a:solidFill>
                  <a:schemeClr val="accent2">
                    <a:lumMod val="50000"/>
                  </a:schemeClr>
                </a:solidFill>
                <a:latin typeface="BIZ UDPゴシック" panose="020B0400000000000000" pitchFamily="50" charset="-128"/>
                <a:ea typeface="BIZ UDPゴシック" panose="020B0400000000000000" pitchFamily="50" charset="-128"/>
              </a:rPr>
              <a:t>接し方は一律ではありません</a:t>
            </a:r>
          </a:p>
        </p:txBody>
      </p:sp>
      <p:sp>
        <p:nvSpPr>
          <p:cNvPr id="8" name="コンテンツ プレースホルダー 2">
            <a:extLst>
              <a:ext uri="{FF2B5EF4-FFF2-40B4-BE49-F238E27FC236}">
                <a16:creationId xmlns:a16="http://schemas.microsoft.com/office/drawing/2014/main" id="{148F8613-F766-435D-B033-1B736DF56FD1}"/>
              </a:ext>
            </a:extLst>
          </p:cNvPr>
          <p:cNvSpPr txBox="1">
            <a:spLocks/>
          </p:cNvSpPr>
          <p:nvPr/>
        </p:nvSpPr>
        <p:spPr>
          <a:xfrm>
            <a:off x="212436" y="5292444"/>
            <a:ext cx="11969497" cy="15655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200" dirty="0">
                <a:latin typeface="BIZ UDPゴシック" panose="020B0400000000000000" pitchFamily="50" charset="-128"/>
                <a:ea typeface="BIZ UDPゴシック" panose="020B0400000000000000" pitchFamily="50" charset="-128"/>
              </a:rPr>
              <a:t>○</a:t>
            </a:r>
            <a:r>
              <a:rPr kumimoji="0"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当社では、さまざまな事情を抱えるお客さまが安心して</a:t>
            </a:r>
            <a:r>
              <a:rPr kumimoji="0" lang="ja-JP" altLang="en-US" sz="2000" dirty="0">
                <a:latin typeface="BIZ UDPゴシック" panose="020B0400000000000000" pitchFamily="50" charset="-128"/>
                <a:ea typeface="BIZ UDPゴシック" panose="020B0400000000000000" pitchFamily="50" charset="-128"/>
              </a:rPr>
              <a:t>金融機関をご利用</a:t>
            </a:r>
            <a:r>
              <a:rPr kumimoji="0"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いただけるよう、</a:t>
            </a:r>
            <a:endParaRPr kumimoji="0"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以下の環境整備を推進します。</a:t>
            </a:r>
            <a:endParaRPr kumimoji="0"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20000"/>
              </a:lnSpc>
              <a:spcBef>
                <a:spcPts val="0"/>
              </a:spcBef>
              <a:spcAft>
                <a:spcPts val="0"/>
              </a:spcAft>
              <a:buClrTx/>
              <a:buSzTx/>
              <a:buFont typeface="Arial" panose="020B0604020202020204" pitchFamily="34" charset="0"/>
              <a:buNone/>
              <a:tabLst/>
              <a:defRPr/>
            </a:pPr>
            <a:r>
              <a:rPr kumimoji="0"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p>
          <a:p>
            <a:pPr marL="0" lvl="0" indent="0" defTabSz="457200">
              <a:lnSpc>
                <a:spcPct val="100000"/>
              </a:lnSpc>
              <a:spcBef>
                <a:spcPts val="0"/>
              </a:spcBef>
              <a:buNone/>
              <a:defRPr/>
            </a:pPr>
            <a:r>
              <a:rPr kumimoji="0"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0" lang="ja-JP" altLang="en-US" sz="2000" dirty="0">
                <a:latin typeface="BIZ UDPゴシック" panose="020B0400000000000000" pitchFamily="50" charset="-128"/>
                <a:ea typeface="BIZ UDPゴシック" panose="020B0400000000000000" pitchFamily="50" charset="-128"/>
              </a:rPr>
              <a:t>・認知症の人にも分かりやすい店内案内掲示</a:t>
            </a:r>
            <a:endParaRPr kumimoji="0"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20000"/>
              </a:lnSpc>
              <a:spcBef>
                <a:spcPts val="0"/>
              </a:spcBef>
              <a:spcAft>
                <a:spcPts val="0"/>
              </a:spcAft>
              <a:buClrTx/>
              <a:buSzTx/>
              <a:buFont typeface="Arial" panose="020B0604020202020204" pitchFamily="34" charset="0"/>
              <a:buNone/>
              <a:tabLst/>
              <a:defRPr/>
            </a:pPr>
            <a:endParaRPr kumimoji="0"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20000"/>
              </a:lnSpc>
              <a:spcBef>
                <a:spcPts val="0"/>
              </a:spcBef>
              <a:spcAft>
                <a:spcPts val="0"/>
              </a:spcAft>
              <a:buClrTx/>
              <a:buSzTx/>
              <a:buFont typeface="Arial" panose="020B0604020202020204" pitchFamily="34" charset="0"/>
              <a:buNone/>
              <a:tabLst/>
              <a:defRPr/>
            </a:pPr>
            <a:endParaRPr kumimoji="0"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・コミュニケーション支援ボードをお客様の目に見えるところに配置</a:t>
            </a:r>
            <a:endParaRPr kumimoji="0"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9" name="図 8">
            <a:extLst>
              <a:ext uri="{FF2B5EF4-FFF2-40B4-BE49-F238E27FC236}">
                <a16:creationId xmlns:a16="http://schemas.microsoft.com/office/drawing/2014/main" id="{3E40ADC8-EF71-4E90-AE98-9998E0D9F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9564" y="1542136"/>
            <a:ext cx="2742369" cy="3662198"/>
          </a:xfrm>
          <a:prstGeom prst="rect">
            <a:avLst/>
          </a:prstGeom>
        </p:spPr>
      </p:pic>
      <p:sp>
        <p:nvSpPr>
          <p:cNvPr id="11" name="テキスト ボックス 10">
            <a:extLst>
              <a:ext uri="{FF2B5EF4-FFF2-40B4-BE49-F238E27FC236}">
                <a16:creationId xmlns:a16="http://schemas.microsoft.com/office/drawing/2014/main" id="{FBDDFA52-1F34-4050-A544-3C69E04E448F}"/>
              </a:ext>
            </a:extLst>
          </p:cNvPr>
          <p:cNvSpPr txBox="1"/>
          <p:nvPr/>
        </p:nvSpPr>
        <p:spPr>
          <a:xfrm>
            <a:off x="212436" y="4662089"/>
            <a:ext cx="11153654" cy="584775"/>
          </a:xfrm>
          <a:prstGeom prst="rect">
            <a:avLst/>
          </a:prstGeom>
          <a:noFill/>
        </p:spPr>
        <p:txBody>
          <a:bodyPr wrap="square">
            <a:spAutoFit/>
          </a:bodyPr>
          <a:lstStyle/>
          <a:p>
            <a:pPr marL="0" indent="0">
              <a:lnSpc>
                <a:spcPct val="100000"/>
              </a:lnSpc>
              <a:spcBef>
                <a:spcPts val="0"/>
              </a:spcBef>
              <a:buNone/>
            </a:pPr>
            <a:r>
              <a:rPr lang="ja-JP" altLang="en-US" sz="3200" dirty="0">
                <a:solidFill>
                  <a:schemeClr val="accent2">
                    <a:lumMod val="50000"/>
                  </a:schemeClr>
                </a:solidFill>
                <a:latin typeface="BIZ UDPゴシック" panose="020B0400000000000000" pitchFamily="50" charset="-128"/>
                <a:ea typeface="BIZ UDPゴシック" panose="020B0400000000000000" pitchFamily="50" charset="-128"/>
              </a:rPr>
              <a:t>さまざまな事情を抱えるお客さまに対する環境整備</a:t>
            </a:r>
          </a:p>
        </p:txBody>
      </p:sp>
    </p:spTree>
    <p:extLst>
      <p:ext uri="{BB962C8B-B14F-4D97-AF65-F5344CB8AC3E}">
        <p14:creationId xmlns:p14="http://schemas.microsoft.com/office/powerpoint/2010/main" val="2393745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20000"/>
              <a:lumOff val="80000"/>
            </a:schemeClr>
          </a:solidFill>
        </p:spPr>
        <p:txBody>
          <a:bodyPr>
            <a:normAutofit/>
          </a:bodyPr>
          <a:lstStyle/>
          <a:p>
            <a:pPr algn="ctr"/>
            <a:r>
              <a:rPr lang="ja-JP" altLang="en-US" sz="3600" dirty="0">
                <a:latin typeface="BIZ UDPゴシック" panose="020B0400000000000000" pitchFamily="50" charset="-128"/>
                <a:ea typeface="BIZ UDPゴシック" panose="020B0400000000000000" pitchFamily="50" charset="-128"/>
              </a:rPr>
              <a:t>高齢者の認知症とは異なる若年性認知症への対応</a:t>
            </a:r>
            <a:endParaRPr kumimoji="1" lang="ja-JP" altLang="en-US" sz="3600" dirty="0">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D7B809ED-8A7F-410B-B894-77A80A1BB850}"/>
              </a:ext>
            </a:extLst>
          </p:cNvPr>
          <p:cNvSpPr/>
          <p:nvPr/>
        </p:nvSpPr>
        <p:spPr>
          <a:xfrm>
            <a:off x="780074" y="1736845"/>
            <a:ext cx="3388803" cy="3847213"/>
          </a:xfrm>
          <a:prstGeom prst="roundRect">
            <a:avLst/>
          </a:prstGeom>
          <a:solidFill>
            <a:schemeClr val="accent4">
              <a:lumMod val="20000"/>
              <a:lumOff val="80000"/>
            </a:schemeClr>
          </a:solid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 </a:t>
            </a:r>
            <a:r>
              <a:rPr kumimoji="1" lang="en-US" altLang="ja-JP" dirty="0">
                <a:solidFill>
                  <a:schemeClr val="tx1"/>
                </a:solidFill>
                <a:latin typeface="BIZ UDPゴシック" panose="020B0400000000000000" pitchFamily="50" charset="-128"/>
                <a:ea typeface="BIZ UDPゴシック" panose="020B0400000000000000" pitchFamily="50" charset="-128"/>
              </a:rPr>
              <a:t>64</a:t>
            </a:r>
            <a:r>
              <a:rPr kumimoji="1" lang="ja-JP" altLang="en-US" dirty="0">
                <a:solidFill>
                  <a:schemeClr val="tx1"/>
                </a:solidFill>
                <a:latin typeface="BIZ UDPゴシック" panose="020B0400000000000000" pitchFamily="50" charset="-128"/>
                <a:ea typeface="BIZ UDPゴシック" panose="020B0400000000000000" pitchFamily="50" charset="-128"/>
              </a:rPr>
              <a:t>歳以下で発症する</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認知症の総称で、</a:t>
            </a:r>
            <a:r>
              <a:rPr kumimoji="1" lang="en-US" altLang="ja-JP" dirty="0">
                <a:solidFill>
                  <a:schemeClr val="tx1"/>
                </a:solidFill>
                <a:latin typeface="BIZ UDPゴシック" panose="020B0400000000000000" pitchFamily="50" charset="-128"/>
                <a:ea typeface="BIZ UDPゴシック" panose="020B0400000000000000" pitchFamily="50" charset="-128"/>
              </a:rPr>
              <a:t>2020</a:t>
            </a:r>
            <a:r>
              <a:rPr kumimoji="1" lang="ja-JP" altLang="en-US" dirty="0">
                <a:solidFill>
                  <a:schemeClr val="tx1"/>
                </a:solidFill>
                <a:latin typeface="BIZ UDPゴシック" panose="020B0400000000000000" pitchFamily="50" charset="-128"/>
                <a:ea typeface="BIZ UDPゴシック" panose="020B0400000000000000" pitchFamily="50" charset="-128"/>
              </a:rPr>
              <a:t>年</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en-US" altLang="ja-JP" dirty="0">
                <a:solidFill>
                  <a:schemeClr val="tx1"/>
                </a:solidFill>
                <a:latin typeface="BIZ UDPゴシック" panose="020B0400000000000000" pitchFamily="50" charset="-128"/>
                <a:ea typeface="BIZ UDPゴシック" panose="020B0400000000000000" pitchFamily="50" charset="-128"/>
              </a:rPr>
              <a:t>3</a:t>
            </a:r>
            <a:r>
              <a:rPr kumimoji="1" lang="ja-JP" altLang="en-US" dirty="0">
                <a:solidFill>
                  <a:schemeClr val="tx1"/>
                </a:solidFill>
                <a:latin typeface="BIZ UDPゴシック" panose="020B0400000000000000" pitchFamily="50" charset="-128"/>
                <a:ea typeface="BIZ UDPゴシック" panose="020B0400000000000000" pitchFamily="50" charset="-128"/>
              </a:rPr>
              <a:t>月現在、約</a:t>
            </a:r>
            <a:r>
              <a:rPr kumimoji="1" lang="en-US" altLang="ja-JP" dirty="0">
                <a:solidFill>
                  <a:schemeClr val="tx1"/>
                </a:solidFill>
                <a:latin typeface="BIZ UDPゴシック" panose="020B0400000000000000" pitchFamily="50" charset="-128"/>
                <a:ea typeface="BIZ UDPゴシック" panose="020B0400000000000000" pitchFamily="50" charset="-128"/>
              </a:rPr>
              <a:t>3</a:t>
            </a:r>
            <a:r>
              <a:rPr kumimoji="1" lang="ja-JP" altLang="en-US" dirty="0">
                <a:solidFill>
                  <a:schemeClr val="tx1"/>
                </a:solidFill>
                <a:latin typeface="BIZ UDPゴシック" panose="020B0400000000000000" pitchFamily="50" charset="-128"/>
                <a:ea typeface="BIZ UDPゴシック" panose="020B0400000000000000" pitchFamily="50" charset="-128"/>
              </a:rPr>
              <a:t>万</a:t>
            </a:r>
            <a:r>
              <a:rPr kumimoji="1" lang="en-US" altLang="ja-JP" dirty="0">
                <a:solidFill>
                  <a:schemeClr val="tx1"/>
                </a:solidFill>
                <a:latin typeface="BIZ UDPゴシック" panose="020B0400000000000000" pitchFamily="50" charset="-128"/>
                <a:ea typeface="BIZ UDPゴシック" panose="020B0400000000000000" pitchFamily="50" charset="-128"/>
              </a:rPr>
              <a:t>6000</a:t>
            </a:r>
            <a:r>
              <a:rPr kumimoji="1" lang="ja-JP" altLang="en-US" dirty="0">
                <a:solidFill>
                  <a:schemeClr val="tx1"/>
                </a:solidFill>
                <a:latin typeface="BIZ UDPゴシック" panose="020B0400000000000000" pitchFamily="50" charset="-128"/>
                <a:ea typeface="BIZ UDPゴシック" panose="020B0400000000000000" pitchFamily="50" charset="-128"/>
              </a:rPr>
              <a:t>人</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が若年性認知症と推計され</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ています。</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ja-JP" altLang="en-US" dirty="0">
                <a:solidFill>
                  <a:schemeClr val="tx1"/>
                </a:solidFill>
                <a:latin typeface="BIZ UDPゴシック" panose="020B0400000000000000" pitchFamily="50" charset="-128"/>
                <a:ea typeface="BIZ UDPゴシック" panose="020B0400000000000000" pitchFamily="50" charset="-128"/>
              </a:rPr>
              <a:t>・ 若年で発症する認知症は </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高齢者の認知症より、</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わかりにくいことに加え、</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周囲の人そして家族も、</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若くして認知症を発症した</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ことを理解し、受け入れる</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のに時間がかかります。</a:t>
            </a:r>
          </a:p>
        </p:txBody>
      </p:sp>
      <p:sp>
        <p:nvSpPr>
          <p:cNvPr id="34" name="テキスト ボックス 33">
            <a:extLst>
              <a:ext uri="{FF2B5EF4-FFF2-40B4-BE49-F238E27FC236}">
                <a16:creationId xmlns:a16="http://schemas.microsoft.com/office/drawing/2014/main" id="{659B007C-FE3A-44BC-B212-F09F76E4BA3C}"/>
              </a:ext>
            </a:extLst>
          </p:cNvPr>
          <p:cNvSpPr txBox="1"/>
          <p:nvPr/>
        </p:nvSpPr>
        <p:spPr>
          <a:xfrm>
            <a:off x="780074" y="6212615"/>
            <a:ext cx="10736529" cy="338554"/>
          </a:xfrm>
          <a:prstGeom prst="rect">
            <a:avLst/>
          </a:prstGeom>
          <a:noFill/>
          <a:ln w="25400">
            <a:solidFill>
              <a:schemeClr val="accent2"/>
            </a:solidFill>
          </a:ln>
        </p:spPr>
        <p:txBody>
          <a:bodyPr wrap="square" rtlCol="0">
            <a:spAutoFit/>
          </a:bodyPr>
          <a:lstStyle/>
          <a:p>
            <a:pPr algn="ctr"/>
            <a:r>
              <a:rPr lang="ja-JP" altLang="en-US" sz="1600" dirty="0">
                <a:latin typeface="BIZ UDPゴシック" panose="020B0400000000000000" pitchFamily="50" charset="-128"/>
                <a:ea typeface="BIZ UDPゴシック" panose="020B0400000000000000" pitchFamily="50" charset="-128"/>
              </a:rPr>
              <a:t>全国若年性認知症支援センター「ダウンロード集」　</a:t>
            </a:r>
            <a:r>
              <a:rPr lang="en-US" altLang="ja-JP" sz="1600" dirty="0">
                <a:latin typeface="BIZ UDPゴシック" panose="020B0400000000000000" pitchFamily="50" charset="-128"/>
                <a:ea typeface="BIZ UDPゴシック" panose="020B0400000000000000" pitchFamily="50" charset="-128"/>
                <a:hlinkClick r:id="rId2"/>
              </a:rPr>
              <a:t>https://y-ninchisyotel.net/information/download/</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1F811794-ADC1-4023-802B-63D67AF7B81A}"/>
              </a:ext>
            </a:extLst>
          </p:cNvPr>
          <p:cNvSpPr txBox="1"/>
          <p:nvPr/>
        </p:nvSpPr>
        <p:spPr>
          <a:xfrm>
            <a:off x="723462" y="1143011"/>
            <a:ext cx="3505275" cy="523220"/>
          </a:xfrm>
          <a:prstGeom prst="rect">
            <a:avLst/>
          </a:prstGeom>
          <a:noFill/>
        </p:spPr>
        <p:txBody>
          <a:bodyPr wrap="square">
            <a:spAutoFit/>
          </a:bodyPr>
          <a:lstStyle/>
          <a:p>
            <a:pPr marL="0" indent="0" algn="ctr">
              <a:lnSpc>
                <a:spcPct val="100000"/>
              </a:lnSpc>
              <a:spcBef>
                <a:spcPts val="0"/>
              </a:spcBef>
              <a:buNone/>
            </a:pPr>
            <a:r>
              <a:rPr lang="ja-JP" altLang="en-US" sz="2800" dirty="0">
                <a:solidFill>
                  <a:schemeClr val="accent2">
                    <a:lumMod val="50000"/>
                  </a:schemeClr>
                </a:solidFill>
                <a:latin typeface="BIZ UDPゴシック" panose="020B0400000000000000" pitchFamily="50" charset="-128"/>
                <a:ea typeface="BIZ UDPゴシック" panose="020B0400000000000000" pitchFamily="50" charset="-128"/>
              </a:rPr>
              <a:t>若年性認知症とは</a:t>
            </a:r>
          </a:p>
        </p:txBody>
      </p:sp>
      <p:sp>
        <p:nvSpPr>
          <p:cNvPr id="36" name="テキスト ボックス 35">
            <a:extLst>
              <a:ext uri="{FF2B5EF4-FFF2-40B4-BE49-F238E27FC236}">
                <a16:creationId xmlns:a16="http://schemas.microsoft.com/office/drawing/2014/main" id="{4CCC4997-BC5E-45E8-9042-1E7D2122D8D2}"/>
              </a:ext>
            </a:extLst>
          </p:cNvPr>
          <p:cNvSpPr txBox="1"/>
          <p:nvPr/>
        </p:nvSpPr>
        <p:spPr>
          <a:xfrm>
            <a:off x="4453937" y="1060269"/>
            <a:ext cx="3388802" cy="867930"/>
          </a:xfrm>
          <a:prstGeom prst="rect">
            <a:avLst/>
          </a:prstGeom>
          <a:noFill/>
        </p:spPr>
        <p:txBody>
          <a:bodyPr wrap="square">
            <a:spAutoFit/>
          </a:bodyPr>
          <a:lstStyle/>
          <a:p>
            <a:pPr marL="0" indent="0" algn="ctr">
              <a:lnSpc>
                <a:spcPct val="90000"/>
              </a:lnSpc>
              <a:spcBef>
                <a:spcPts val="0"/>
              </a:spcBef>
              <a:buNone/>
            </a:pPr>
            <a:r>
              <a:rPr lang="ja-JP" altLang="en-US" sz="2800" dirty="0">
                <a:solidFill>
                  <a:schemeClr val="accent2">
                    <a:lumMod val="50000"/>
                  </a:schemeClr>
                </a:solidFill>
                <a:latin typeface="BIZ UDPゴシック" panose="020B0400000000000000" pitchFamily="50" charset="-128"/>
                <a:ea typeface="BIZ UDPゴシック" panose="020B0400000000000000" pitchFamily="50" charset="-128"/>
              </a:rPr>
              <a:t>若年性認知症の人</a:t>
            </a:r>
            <a:endParaRPr lang="en-US" altLang="ja-JP" sz="2800" dirty="0">
              <a:solidFill>
                <a:schemeClr val="accent2">
                  <a:lumMod val="50000"/>
                </a:schemeClr>
              </a:solidFill>
              <a:latin typeface="BIZ UDPゴシック" panose="020B0400000000000000" pitchFamily="50" charset="-128"/>
              <a:ea typeface="BIZ UDPゴシック" panose="020B0400000000000000" pitchFamily="50" charset="-128"/>
            </a:endParaRPr>
          </a:p>
          <a:p>
            <a:pPr marL="0" indent="0" algn="ctr">
              <a:lnSpc>
                <a:spcPct val="90000"/>
              </a:lnSpc>
              <a:spcBef>
                <a:spcPts val="0"/>
              </a:spcBef>
              <a:buNone/>
            </a:pPr>
            <a:r>
              <a:rPr lang="ja-JP" altLang="en-US" sz="2800" dirty="0">
                <a:solidFill>
                  <a:schemeClr val="accent2">
                    <a:lumMod val="50000"/>
                  </a:schemeClr>
                </a:solidFill>
                <a:latin typeface="BIZ UDPゴシック" panose="020B0400000000000000" pitchFamily="50" charset="-128"/>
                <a:ea typeface="BIZ UDPゴシック" panose="020B0400000000000000" pitchFamily="50" charset="-128"/>
              </a:rPr>
              <a:t>がかかえる問題</a:t>
            </a:r>
          </a:p>
        </p:txBody>
      </p:sp>
      <p:sp>
        <p:nvSpPr>
          <p:cNvPr id="37" name="テキスト ボックス 36">
            <a:extLst>
              <a:ext uri="{FF2B5EF4-FFF2-40B4-BE49-F238E27FC236}">
                <a16:creationId xmlns:a16="http://schemas.microsoft.com/office/drawing/2014/main" id="{E15F2873-98C6-48CC-9593-B28F29A276BE}"/>
              </a:ext>
            </a:extLst>
          </p:cNvPr>
          <p:cNvSpPr txBox="1"/>
          <p:nvPr/>
        </p:nvSpPr>
        <p:spPr>
          <a:xfrm>
            <a:off x="8127800" y="1017763"/>
            <a:ext cx="3388803" cy="867930"/>
          </a:xfrm>
          <a:prstGeom prst="rect">
            <a:avLst/>
          </a:prstGeom>
          <a:noFill/>
        </p:spPr>
        <p:txBody>
          <a:bodyPr wrap="square">
            <a:spAutoFit/>
          </a:bodyPr>
          <a:lstStyle/>
          <a:p>
            <a:pPr marL="0" indent="0" algn="ctr">
              <a:lnSpc>
                <a:spcPct val="90000"/>
              </a:lnSpc>
              <a:spcBef>
                <a:spcPts val="0"/>
              </a:spcBef>
              <a:buNone/>
            </a:pPr>
            <a:r>
              <a:rPr lang="ja-JP" altLang="en-US" sz="2800" dirty="0">
                <a:solidFill>
                  <a:schemeClr val="accent2">
                    <a:lumMod val="50000"/>
                  </a:schemeClr>
                </a:solidFill>
                <a:latin typeface="BIZ UDPゴシック" panose="020B0400000000000000" pitchFamily="50" charset="-128"/>
                <a:ea typeface="BIZ UDPゴシック" panose="020B0400000000000000" pitchFamily="50" charset="-128"/>
              </a:rPr>
              <a:t>就労の継続と</a:t>
            </a:r>
          </a:p>
          <a:p>
            <a:pPr marL="0" indent="0" algn="ctr">
              <a:lnSpc>
                <a:spcPct val="90000"/>
              </a:lnSpc>
              <a:spcBef>
                <a:spcPts val="0"/>
              </a:spcBef>
              <a:buNone/>
            </a:pPr>
            <a:r>
              <a:rPr lang="ja-JP" altLang="en-US" sz="2800" dirty="0">
                <a:solidFill>
                  <a:schemeClr val="accent2">
                    <a:lumMod val="50000"/>
                  </a:schemeClr>
                </a:solidFill>
                <a:latin typeface="BIZ UDPゴシック" panose="020B0400000000000000" pitchFamily="50" charset="-128"/>
                <a:ea typeface="BIZ UDPゴシック" panose="020B0400000000000000" pitchFamily="50" charset="-128"/>
              </a:rPr>
              <a:t>そのための対応</a:t>
            </a:r>
          </a:p>
        </p:txBody>
      </p:sp>
      <p:sp>
        <p:nvSpPr>
          <p:cNvPr id="38" name="四角形: 角を丸くする 37">
            <a:extLst>
              <a:ext uri="{FF2B5EF4-FFF2-40B4-BE49-F238E27FC236}">
                <a16:creationId xmlns:a16="http://schemas.microsoft.com/office/drawing/2014/main" id="{C00BBE8A-96D2-43A8-AD99-40BD88FCDE2C}"/>
              </a:ext>
            </a:extLst>
          </p:cNvPr>
          <p:cNvSpPr/>
          <p:nvPr/>
        </p:nvSpPr>
        <p:spPr>
          <a:xfrm>
            <a:off x="4453937" y="1899553"/>
            <a:ext cx="3388803" cy="3684505"/>
          </a:xfrm>
          <a:prstGeom prst="roundRect">
            <a:avLst/>
          </a:prstGeom>
          <a:solidFill>
            <a:schemeClr val="accent4">
              <a:lumMod val="20000"/>
              <a:lumOff val="80000"/>
            </a:schemeClr>
          </a:solid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2000" dirty="0">
                <a:solidFill>
                  <a:schemeClr val="tx1"/>
                </a:solidFill>
                <a:latin typeface="BIZ UDPゴシック" panose="020B0400000000000000" pitchFamily="50" charset="-128"/>
                <a:ea typeface="BIZ UDPゴシック" panose="020B0400000000000000" pitchFamily="50" charset="-128"/>
              </a:rPr>
              <a:t>・ 若年性認知症の人は</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nSpc>
                <a:spcPct val="130000"/>
              </a:lnSpc>
            </a:pPr>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働き盛りで、就学期の</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nSpc>
                <a:spcPct val="130000"/>
              </a:lnSpc>
            </a:pPr>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子どもがいる場合も多  </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nSpc>
                <a:spcPct val="130000"/>
              </a:lnSpc>
            </a:pPr>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くあります。</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nSpc>
                <a:spcPct val="130000"/>
              </a:lnSpc>
            </a:pPr>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そのため、休職や退職</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nSpc>
                <a:spcPct val="130000"/>
              </a:lnSpc>
            </a:pPr>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により、経済的に困窮</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nSpc>
                <a:spcPct val="130000"/>
              </a:lnSpc>
            </a:pPr>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する可能性があります。</a:t>
            </a:r>
          </a:p>
        </p:txBody>
      </p:sp>
      <p:sp>
        <p:nvSpPr>
          <p:cNvPr id="39" name="四角形: 角を丸くする 38">
            <a:extLst>
              <a:ext uri="{FF2B5EF4-FFF2-40B4-BE49-F238E27FC236}">
                <a16:creationId xmlns:a16="http://schemas.microsoft.com/office/drawing/2014/main" id="{7606D5D2-E814-4346-B4C7-FB3BE60F0615}"/>
              </a:ext>
            </a:extLst>
          </p:cNvPr>
          <p:cNvSpPr/>
          <p:nvPr/>
        </p:nvSpPr>
        <p:spPr>
          <a:xfrm>
            <a:off x="8127800" y="1885693"/>
            <a:ext cx="3388803" cy="3684505"/>
          </a:xfrm>
          <a:prstGeom prst="roundRect">
            <a:avLst/>
          </a:prstGeom>
          <a:solidFill>
            <a:schemeClr val="accent4">
              <a:lumMod val="20000"/>
              <a:lumOff val="80000"/>
            </a:schemeClr>
          </a:solid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BIZ UDPゴシック" panose="020B0400000000000000" pitchFamily="50" charset="-128"/>
                <a:ea typeface="BIZ UDPゴシック" panose="020B0400000000000000" pitchFamily="50" charset="-128"/>
              </a:rPr>
              <a:t>・ 雇用の継続は、症状の</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ja-JP" altLang="en-US"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進行を緩やかにし、</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経済的困窮を最小限に</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抑えることとなります。</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20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2000" dirty="0">
                <a:solidFill>
                  <a:schemeClr val="tx1"/>
                </a:solidFill>
                <a:latin typeface="BIZ UDPゴシック" panose="020B0400000000000000" pitchFamily="50" charset="-128"/>
                <a:ea typeface="BIZ UDPゴシック" panose="020B0400000000000000" pitchFamily="50" charset="-128"/>
              </a:rPr>
              <a:t>・ 企業の理解、社員への</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啓発、産業医、専門医と</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労務管理者、家族との連</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携、支援制度の活用など</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の対策が必要です。</a:t>
            </a:r>
          </a:p>
        </p:txBody>
      </p:sp>
      <p:sp>
        <p:nvSpPr>
          <p:cNvPr id="45" name="テキスト ボックス 44">
            <a:extLst>
              <a:ext uri="{FF2B5EF4-FFF2-40B4-BE49-F238E27FC236}">
                <a16:creationId xmlns:a16="http://schemas.microsoft.com/office/drawing/2014/main" id="{C7FB8951-FF8F-441B-9ECB-0E4F177EC8BE}"/>
              </a:ext>
            </a:extLst>
          </p:cNvPr>
          <p:cNvSpPr txBox="1"/>
          <p:nvPr/>
        </p:nvSpPr>
        <p:spPr>
          <a:xfrm>
            <a:off x="703006" y="5807857"/>
            <a:ext cx="10911919" cy="338554"/>
          </a:xfrm>
          <a:prstGeom prst="rect">
            <a:avLst/>
          </a:prstGeom>
          <a:noFill/>
        </p:spPr>
        <p:txBody>
          <a:bodyPr wrap="square">
            <a:spAutoFit/>
          </a:bodyPr>
          <a:lstStyle/>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参考</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若年性認知症に関する企業向けのパンフレット等は以下の</a:t>
            </a:r>
            <a:r>
              <a:rPr lang="en-US" altLang="ja-JP" sz="1600" dirty="0">
                <a:latin typeface="BIZ UDPゴシック" panose="020B0400000000000000" pitchFamily="50" charset="-128"/>
                <a:ea typeface="BIZ UDPゴシック" panose="020B0400000000000000" pitchFamily="50" charset="-128"/>
              </a:rPr>
              <a:t>URL</a:t>
            </a:r>
            <a:r>
              <a:rPr lang="ja-JP" altLang="en-US" sz="1600" dirty="0">
                <a:latin typeface="BIZ UDPゴシック" panose="020B0400000000000000" pitchFamily="50" charset="-128"/>
                <a:ea typeface="BIZ UDPゴシック" panose="020B0400000000000000" pitchFamily="50" charset="-128"/>
              </a:rPr>
              <a:t>を参考にしてください。</a:t>
            </a:r>
          </a:p>
        </p:txBody>
      </p:sp>
    </p:spTree>
    <p:extLst>
      <p:ext uri="{BB962C8B-B14F-4D97-AF65-F5344CB8AC3E}">
        <p14:creationId xmlns:p14="http://schemas.microsoft.com/office/powerpoint/2010/main" val="3864655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40000"/>
              <a:lumOff val="60000"/>
            </a:schemeClr>
          </a:solidFill>
        </p:spPr>
        <p:txBody>
          <a:bodyPr>
            <a:normAutofit fontScale="90000"/>
          </a:bodyPr>
          <a:lstStyle/>
          <a:p>
            <a:r>
              <a:rPr kumimoji="1" lang="en-US" altLang="ja-JP" sz="3100" b="0" i="0" u="none" strike="noStrike" kern="1200" cap="none" spc="-300" normalizeH="0" baseline="0" noProof="0" dirty="0">
                <a:ln>
                  <a:noFill/>
                </a:ln>
                <a:effectLst/>
                <a:uLnTx/>
                <a:uFillTx/>
                <a:latin typeface="BIZ UDPゴシック" panose="020B0400000000000000" pitchFamily="50" charset="-128"/>
                <a:ea typeface="BIZ UDPゴシック" panose="020B0400000000000000" pitchFamily="50" charset="-128"/>
                <a:cs typeface="+mj-cs"/>
              </a:rPr>
              <a:t>【</a:t>
            </a:r>
            <a:r>
              <a:rPr kumimoji="1" lang="ja-JP" altLang="en-US" sz="3100" b="0" i="0" u="none" strike="noStrike" kern="1200" cap="none" spc="-300" normalizeH="0" baseline="0" noProof="0" dirty="0">
                <a:ln>
                  <a:noFill/>
                </a:ln>
                <a:effectLst/>
                <a:uLnTx/>
                <a:uFillTx/>
                <a:latin typeface="BIZ UDPゴシック" panose="020B0400000000000000" pitchFamily="50" charset="-128"/>
                <a:ea typeface="BIZ UDPゴシック" panose="020B0400000000000000" pitchFamily="50" charset="-128"/>
                <a:cs typeface="+mj-cs"/>
              </a:rPr>
              <a:t>事例編</a:t>
            </a:r>
            <a:r>
              <a:rPr kumimoji="1" lang="en-US" altLang="ja-JP" sz="3100" b="0" i="0" u="none" strike="noStrike" kern="1200" cap="none" spc="-300" normalizeH="0" baseline="0" noProof="0" dirty="0">
                <a:ln>
                  <a:noFill/>
                </a:ln>
                <a:effectLst/>
                <a:uLnTx/>
                <a:uFillTx/>
                <a:latin typeface="BIZ UDPゴシック" panose="020B0400000000000000" pitchFamily="50" charset="-128"/>
                <a:ea typeface="BIZ UDPゴシック" panose="020B0400000000000000" pitchFamily="50" charset="-128"/>
                <a:cs typeface="+mj-cs"/>
              </a:rPr>
              <a:t>】</a:t>
            </a:r>
            <a:r>
              <a:rPr kumimoji="1" lang="ja-JP" altLang="en-US" sz="3100" b="0" i="0" u="none" strike="noStrike" kern="1200" cap="none" spc="-300" normalizeH="0" baseline="0" noProof="0" dirty="0">
                <a:ln>
                  <a:noFill/>
                </a:ln>
                <a:effectLst/>
                <a:uLnTx/>
                <a:uFillTx/>
                <a:latin typeface="BIZ UDPゴシック" panose="020B0400000000000000" pitchFamily="50" charset="-128"/>
                <a:ea typeface="BIZ UDPゴシック" panose="020B0400000000000000" pitchFamily="50" charset="-128"/>
                <a:cs typeface="+mj-cs"/>
              </a:rPr>
              <a:t>　 </a:t>
            </a:r>
            <a:r>
              <a:rPr kumimoji="1" lang="ja-JP" altLang="en-US" sz="4000" b="0" i="0" u="none" strike="noStrike" kern="1200" cap="none" spc="-300" normalizeH="0" baseline="0" noProof="0" dirty="0">
                <a:ln>
                  <a:noFill/>
                </a:ln>
                <a:effectLst/>
                <a:uLnTx/>
                <a:uFillTx/>
                <a:latin typeface="BIZ UDPゴシック" panose="020B0400000000000000" pitchFamily="50" charset="-128"/>
                <a:ea typeface="BIZ UDPゴシック" panose="020B0400000000000000" pitchFamily="50" charset="-128"/>
                <a:cs typeface="+mj-cs"/>
              </a:rPr>
              <a:t>認知症の人が安心して金融機関をご利用いただくために</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992C1590-EDAB-4115-95EE-747E65128E5A}"/>
              </a:ext>
            </a:extLst>
          </p:cNvPr>
          <p:cNvSpPr txBox="1"/>
          <p:nvPr/>
        </p:nvSpPr>
        <p:spPr>
          <a:xfrm>
            <a:off x="136457" y="937434"/>
            <a:ext cx="1228437" cy="466281"/>
          </a:xfrm>
          <a:prstGeom prst="rect">
            <a:avLst/>
          </a:prstGeom>
          <a:noFill/>
        </p:spPr>
        <p:txBody>
          <a:bodyPr wrap="square">
            <a:spAutoFit/>
          </a:bodyPr>
          <a:lstStyle/>
          <a:p>
            <a:pPr marL="0" indent="0">
              <a:lnSpc>
                <a:spcPct val="90000"/>
              </a:lnSpc>
              <a:spcBef>
                <a:spcPts val="0"/>
              </a:spcBef>
              <a:buNone/>
            </a:pPr>
            <a:r>
              <a:rPr lang="ja-JP" altLang="en-US" sz="2700" dirty="0">
                <a:solidFill>
                  <a:schemeClr val="accent2">
                    <a:lumMod val="50000"/>
                  </a:schemeClr>
                </a:solidFill>
                <a:latin typeface="BIZ UDPゴシック" panose="020B0400000000000000" pitchFamily="50" charset="-128"/>
                <a:ea typeface="BIZ UDPゴシック" panose="020B0400000000000000" pitchFamily="50" charset="-128"/>
              </a:rPr>
              <a:t>事例❶</a:t>
            </a:r>
          </a:p>
        </p:txBody>
      </p:sp>
      <p:cxnSp>
        <p:nvCxnSpPr>
          <p:cNvPr id="9" name="直線コネクタ 8">
            <a:extLst>
              <a:ext uri="{FF2B5EF4-FFF2-40B4-BE49-F238E27FC236}">
                <a16:creationId xmlns:a16="http://schemas.microsoft.com/office/drawing/2014/main" id="{DD20192F-F065-4003-A3A7-1403F7768356}"/>
              </a:ext>
            </a:extLst>
          </p:cNvPr>
          <p:cNvCxnSpPr>
            <a:cxnSpLocks/>
          </p:cNvCxnSpPr>
          <p:nvPr/>
        </p:nvCxnSpPr>
        <p:spPr>
          <a:xfrm>
            <a:off x="256530" y="1447075"/>
            <a:ext cx="11660166" cy="0"/>
          </a:xfrm>
          <a:prstGeom prst="line">
            <a:avLst/>
          </a:prstGeom>
          <a:ln w="38100">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4FE5EB37-B5B5-4686-870E-7224654496B8}"/>
              </a:ext>
            </a:extLst>
          </p:cNvPr>
          <p:cNvSpPr txBox="1"/>
          <p:nvPr/>
        </p:nvSpPr>
        <p:spPr>
          <a:xfrm>
            <a:off x="1214876" y="937434"/>
            <a:ext cx="10822862" cy="466281"/>
          </a:xfrm>
          <a:prstGeom prst="rect">
            <a:avLst/>
          </a:prstGeom>
          <a:noFill/>
        </p:spPr>
        <p:txBody>
          <a:bodyPr wrap="square">
            <a:spAutoFit/>
          </a:bodyPr>
          <a:lstStyle/>
          <a:p>
            <a:pPr marL="0" indent="0">
              <a:lnSpc>
                <a:spcPct val="90000"/>
              </a:lnSpc>
              <a:spcBef>
                <a:spcPts val="0"/>
              </a:spcBef>
              <a:buNone/>
            </a:pPr>
            <a:r>
              <a:rPr lang="ja-JP" altLang="en-US" sz="2700" dirty="0">
                <a:latin typeface="BIZ UDPゴシック" panose="020B0400000000000000" pitchFamily="50" charset="-128"/>
                <a:ea typeface="BIZ UDPゴシック" panose="020B0400000000000000" pitchFamily="50" charset="-128"/>
              </a:rPr>
              <a:t>お金が知らない間に引き落とされている、銀行がお金を盗ったと言う</a:t>
            </a:r>
          </a:p>
        </p:txBody>
      </p:sp>
      <p:sp>
        <p:nvSpPr>
          <p:cNvPr id="5" name="四角形: 角を丸くする 4">
            <a:extLst>
              <a:ext uri="{FF2B5EF4-FFF2-40B4-BE49-F238E27FC236}">
                <a16:creationId xmlns:a16="http://schemas.microsoft.com/office/drawing/2014/main" id="{A983314F-5ED2-45D7-B4CF-20BF30702634}"/>
              </a:ext>
            </a:extLst>
          </p:cNvPr>
          <p:cNvSpPr/>
          <p:nvPr/>
        </p:nvSpPr>
        <p:spPr>
          <a:xfrm>
            <a:off x="154262" y="1522034"/>
            <a:ext cx="4093272" cy="195135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accent5">
                    <a:lumMod val="75000"/>
                  </a:schemeClr>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通帳からお金が</a:t>
            </a:r>
            <a:r>
              <a:rPr lang="ja-JP" altLang="en-US" sz="2000" dirty="0">
                <a:solidFill>
                  <a:schemeClr val="tx1"/>
                </a:solidFill>
                <a:latin typeface="BIZ UDPゴシック" panose="020B0400000000000000" pitchFamily="50" charset="-128"/>
                <a:ea typeface="BIZ UDPゴシック" panose="020B0400000000000000" pitchFamily="50" charset="-128"/>
              </a:rPr>
              <a:t>知らない間に</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ja-JP" altLang="en-US"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引き落とされている。</a:t>
            </a:r>
          </a:p>
          <a:p>
            <a:endParaRPr kumimoji="1" lang="en-US" altLang="ja-JP" sz="1400"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ja-JP" altLang="en-US" sz="2000" dirty="0">
                <a:solidFill>
                  <a:schemeClr val="accent5">
                    <a:lumMod val="75000"/>
                  </a:schemeClr>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銀行がお金を盗った、と言う。</a:t>
            </a:r>
          </a:p>
        </p:txBody>
      </p:sp>
      <p:sp>
        <p:nvSpPr>
          <p:cNvPr id="14" name="四角形: 角を丸くする 13">
            <a:extLst>
              <a:ext uri="{FF2B5EF4-FFF2-40B4-BE49-F238E27FC236}">
                <a16:creationId xmlns:a16="http://schemas.microsoft.com/office/drawing/2014/main" id="{888372AF-9B76-44B9-AADD-CC8423BFD7B9}"/>
              </a:ext>
            </a:extLst>
          </p:cNvPr>
          <p:cNvSpPr/>
          <p:nvPr/>
        </p:nvSpPr>
        <p:spPr>
          <a:xfrm>
            <a:off x="4837471" y="1736203"/>
            <a:ext cx="7079225" cy="17101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記憶障害によるもの忘れで、銀行に来たことも、預金を引き下ろしたこと</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　も忘れている。</a:t>
            </a:r>
            <a:r>
              <a:rPr lang="ja-JP" altLang="en-US" sz="1600" dirty="0">
                <a:solidFill>
                  <a:schemeClr val="tx1"/>
                </a:solidFill>
                <a:latin typeface="BIZ UDPゴシック" panose="020B0400000000000000" pitchFamily="50" charset="-128"/>
                <a:ea typeface="BIZ UDPゴシック" panose="020B0400000000000000" pitchFamily="50" charset="-128"/>
              </a:rPr>
              <a:t>通帳の記帳覧から引き下ろされているのは、自分がお金を</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使ったことを忘れて混乱しているため、「銀行がお金を盗った」という言葉</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に表現されている。</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お金は大事なものであるので、頻回に確認することで不安を解消し、安心</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    </a:t>
            </a:r>
            <a:r>
              <a:rPr lang="ja-JP" altLang="en-US" sz="1600" dirty="0">
                <a:solidFill>
                  <a:schemeClr val="tx1"/>
                </a:solidFill>
                <a:latin typeface="BIZ UDPゴシック" panose="020B0400000000000000" pitchFamily="50" charset="-128"/>
                <a:ea typeface="BIZ UDPゴシック" panose="020B0400000000000000" pitchFamily="50" charset="-128"/>
              </a:rPr>
              <a:t>して１日を暮らしたいと考えている場合もある。</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2BE6A694-7449-4FAC-95F6-358410500D39}"/>
              </a:ext>
            </a:extLst>
          </p:cNvPr>
          <p:cNvSpPr/>
          <p:nvPr/>
        </p:nvSpPr>
        <p:spPr>
          <a:xfrm>
            <a:off x="154262" y="3854187"/>
            <a:ext cx="11762434" cy="2802252"/>
          </a:xfrm>
          <a:prstGeom prst="roundRect">
            <a:avLst/>
          </a:prstGeom>
          <a:solidFill>
            <a:schemeClr val="accent4">
              <a:lumMod val="20000"/>
              <a:lumOff val="8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t" anchorCtr="0"/>
          <a:lstStyle/>
          <a:p>
            <a:pPr marL="268288"/>
            <a:endParaRPr lang="en-US" altLang="ja-JP" sz="300" dirty="0">
              <a:solidFill>
                <a:schemeClr val="tx1"/>
              </a:solidFill>
              <a:latin typeface="BIZ UDPゴシック" panose="020B0400000000000000" pitchFamily="50" charset="-128"/>
              <a:ea typeface="BIZ UDPゴシック" panose="020B0400000000000000" pitchFamily="50" charset="-128"/>
            </a:endParaRPr>
          </a:p>
          <a:p>
            <a:pPr marL="176213"/>
            <a:r>
              <a:rPr kumimoji="1" lang="ja-JP" altLang="en-US" sz="1700"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sz="1700" dirty="0">
                <a:solidFill>
                  <a:schemeClr val="tx1"/>
                </a:solidFill>
                <a:latin typeface="BIZ UDPゴシック" panose="020B0400000000000000" pitchFamily="50" charset="-128"/>
                <a:ea typeface="BIZ UDPゴシック" panose="020B0400000000000000" pitchFamily="50" charset="-128"/>
              </a:rPr>
              <a:t> 大事な通帳から身に覚えのない出金があったことで、不安な気持ちでいることを理解し、本人の言</a:t>
            </a:r>
            <a:r>
              <a:rPr lang="ja-JP" altLang="en-US" sz="1700" dirty="0">
                <a:solidFill>
                  <a:schemeClr val="tx1"/>
                </a:solidFill>
                <a:latin typeface="BIZ UDPゴシック" panose="020B0400000000000000" pitchFamily="50" charset="-128"/>
                <a:ea typeface="BIZ UDPゴシック" panose="020B0400000000000000" pitchFamily="50" charset="-128"/>
              </a:rPr>
              <a:t>うこと</a:t>
            </a:r>
            <a:r>
              <a:rPr kumimoji="1" lang="ja-JP" altLang="en-US" sz="1700" dirty="0">
                <a:solidFill>
                  <a:schemeClr val="tx1"/>
                </a:solidFill>
                <a:latin typeface="BIZ UDPゴシック" panose="020B0400000000000000" pitchFamily="50" charset="-128"/>
                <a:ea typeface="BIZ UDPゴシック" panose="020B0400000000000000" pitchFamily="50" charset="-128"/>
              </a:rPr>
              <a:t>をしっかり</a:t>
            </a:r>
            <a:endParaRPr kumimoji="1" lang="en-US" altLang="ja-JP" sz="1700" dirty="0">
              <a:solidFill>
                <a:schemeClr val="tx1"/>
              </a:solidFill>
              <a:latin typeface="BIZ UDPゴシック" panose="020B0400000000000000" pitchFamily="50" charset="-128"/>
              <a:ea typeface="BIZ UDPゴシック" panose="020B0400000000000000" pitchFamily="50" charset="-128"/>
            </a:endParaRPr>
          </a:p>
          <a:p>
            <a:pPr marL="176213"/>
            <a:r>
              <a:rPr lang="ja-JP" altLang="en-US" sz="1700" dirty="0">
                <a:solidFill>
                  <a:schemeClr val="tx1"/>
                </a:solidFill>
                <a:latin typeface="BIZ UDPゴシック" panose="020B0400000000000000" pitchFamily="50" charset="-128"/>
                <a:ea typeface="BIZ UDPゴシック" panose="020B0400000000000000" pitchFamily="50" charset="-128"/>
              </a:rPr>
              <a:t>　  </a:t>
            </a:r>
            <a:r>
              <a:rPr kumimoji="1" lang="ja-JP" altLang="en-US" sz="1700" dirty="0">
                <a:solidFill>
                  <a:schemeClr val="tx1"/>
                </a:solidFill>
                <a:latin typeface="BIZ UDPゴシック" panose="020B0400000000000000" pitchFamily="50" charset="-128"/>
                <a:ea typeface="BIZ UDPゴシック" panose="020B0400000000000000" pitchFamily="50" charset="-128"/>
              </a:rPr>
              <a:t>受けとめる。</a:t>
            </a:r>
            <a:endParaRPr kumimoji="1" lang="en-US" altLang="ja-JP" sz="1700" dirty="0">
              <a:solidFill>
                <a:schemeClr val="tx1"/>
              </a:solidFill>
              <a:latin typeface="BIZ UDPゴシック" panose="020B0400000000000000" pitchFamily="50" charset="-128"/>
              <a:ea typeface="BIZ UDPゴシック" panose="020B0400000000000000" pitchFamily="50" charset="-128"/>
            </a:endParaRPr>
          </a:p>
          <a:p>
            <a:pPr marL="176213"/>
            <a:endParaRPr kumimoji="1" lang="ja-JP" altLang="en-US" sz="200" dirty="0">
              <a:solidFill>
                <a:schemeClr val="tx1"/>
              </a:solidFill>
              <a:latin typeface="BIZ UDPゴシック" panose="020B0400000000000000" pitchFamily="50" charset="-128"/>
              <a:ea typeface="BIZ UDPゴシック" panose="020B0400000000000000" pitchFamily="50" charset="-128"/>
            </a:endParaRPr>
          </a:p>
          <a:p>
            <a:pPr marL="176213"/>
            <a:r>
              <a:rPr kumimoji="1" lang="ja-JP" altLang="en-US" sz="1700"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sz="1700" dirty="0">
                <a:solidFill>
                  <a:schemeClr val="tx1"/>
                </a:solidFill>
                <a:latin typeface="BIZ UDPゴシック" panose="020B0400000000000000" pitchFamily="50" charset="-128"/>
                <a:ea typeface="BIZ UDPゴシック" panose="020B0400000000000000" pitchFamily="50" charset="-128"/>
              </a:rPr>
              <a:t> </a:t>
            </a:r>
            <a:r>
              <a:rPr kumimoji="1" lang="en-US" altLang="ja-JP" sz="1700" dirty="0">
                <a:solidFill>
                  <a:schemeClr val="tx1"/>
                </a:solidFill>
                <a:latin typeface="BIZ UDPゴシック" panose="020B0400000000000000" pitchFamily="50" charset="-128"/>
                <a:ea typeface="BIZ UDPゴシック" panose="020B0400000000000000" pitchFamily="50" charset="-128"/>
              </a:rPr>
              <a:t>｢</a:t>
            </a:r>
            <a:r>
              <a:rPr kumimoji="1" lang="ja-JP" altLang="en-US" sz="1700" dirty="0">
                <a:solidFill>
                  <a:schemeClr val="tx1"/>
                </a:solidFill>
                <a:latin typeface="BIZ UDPゴシック" panose="020B0400000000000000" pitchFamily="50" charset="-128"/>
                <a:ea typeface="BIZ UDPゴシック" panose="020B0400000000000000" pitchFamily="50" charset="-128"/>
              </a:rPr>
              <a:t>では、よく調べてみますので、こちらへどうぞ」などと、落ち着ける場所に案内し、本人の話を聞く。</a:t>
            </a:r>
            <a:endParaRPr kumimoji="1" lang="en-US" altLang="ja-JP" sz="1700" dirty="0">
              <a:solidFill>
                <a:schemeClr val="tx1"/>
              </a:solidFill>
              <a:latin typeface="BIZ UDPゴシック" panose="020B0400000000000000" pitchFamily="50" charset="-128"/>
              <a:ea typeface="BIZ UDPゴシック" panose="020B0400000000000000" pitchFamily="50" charset="-128"/>
            </a:endParaRPr>
          </a:p>
          <a:p>
            <a:pPr marL="176213"/>
            <a:endParaRPr kumimoji="1" lang="ja-JP" altLang="en-US" sz="200" dirty="0">
              <a:solidFill>
                <a:schemeClr val="tx1"/>
              </a:solidFill>
              <a:latin typeface="BIZ UDPゴシック" panose="020B0400000000000000" pitchFamily="50" charset="-128"/>
              <a:ea typeface="BIZ UDPゴシック" panose="020B0400000000000000" pitchFamily="50" charset="-128"/>
            </a:endParaRPr>
          </a:p>
          <a:p>
            <a:pPr marL="176213"/>
            <a:r>
              <a:rPr kumimoji="1" lang="ja-JP" altLang="en-US" sz="1700"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sz="1700" dirty="0">
                <a:solidFill>
                  <a:schemeClr val="tx1"/>
                </a:solidFill>
                <a:latin typeface="BIZ UDPゴシック" panose="020B0400000000000000" pitchFamily="50" charset="-128"/>
                <a:ea typeface="BIZ UDPゴシック" panose="020B0400000000000000" pitchFamily="50" charset="-128"/>
              </a:rPr>
              <a:t> 直接応対する人は基本的には</a:t>
            </a:r>
            <a:r>
              <a:rPr kumimoji="1" lang="en-US" altLang="ja-JP" sz="1700" dirty="0">
                <a:solidFill>
                  <a:schemeClr val="tx1"/>
                </a:solidFill>
                <a:latin typeface="BIZ UDPゴシック" panose="020B0400000000000000" pitchFamily="50" charset="-128"/>
                <a:ea typeface="BIZ UDPゴシック" panose="020B0400000000000000" pitchFamily="50" charset="-128"/>
              </a:rPr>
              <a:t>1</a:t>
            </a:r>
            <a:r>
              <a:rPr kumimoji="1" lang="ja-JP" altLang="en-US" sz="1700" dirty="0">
                <a:solidFill>
                  <a:schemeClr val="tx1"/>
                </a:solidFill>
                <a:latin typeface="BIZ UDPゴシック" panose="020B0400000000000000" pitchFamily="50" charset="-128"/>
                <a:ea typeface="BIZ UDPゴシック" panose="020B0400000000000000" pitchFamily="50" charset="-128"/>
              </a:rPr>
              <a:t>人とし、できればなじみの職員を決めて対応する。向かい合わせではなく斜め前の</a:t>
            </a:r>
            <a:endParaRPr kumimoji="1" lang="en-US" altLang="ja-JP" sz="1700" dirty="0">
              <a:solidFill>
                <a:schemeClr val="tx1"/>
              </a:solidFill>
              <a:latin typeface="BIZ UDPゴシック" panose="020B0400000000000000" pitchFamily="50" charset="-128"/>
              <a:ea typeface="BIZ UDPゴシック" panose="020B0400000000000000" pitchFamily="50" charset="-128"/>
            </a:endParaRPr>
          </a:p>
          <a:p>
            <a:pPr marL="176213"/>
            <a:r>
              <a:rPr lang="en-US" altLang="ja-JP" sz="1700" dirty="0">
                <a:solidFill>
                  <a:schemeClr val="tx1"/>
                </a:solidFill>
                <a:latin typeface="BIZ UDPゴシック" panose="020B0400000000000000" pitchFamily="50" charset="-128"/>
                <a:ea typeface="BIZ UDPゴシック" panose="020B0400000000000000" pitchFamily="50" charset="-128"/>
              </a:rPr>
              <a:t>    </a:t>
            </a:r>
            <a:r>
              <a:rPr kumimoji="1" lang="ja-JP" altLang="en-US" sz="1700" dirty="0">
                <a:solidFill>
                  <a:schemeClr val="tx1"/>
                </a:solidFill>
                <a:latin typeface="BIZ UDPゴシック" panose="020B0400000000000000" pitchFamily="50" charset="-128"/>
                <a:ea typeface="BIZ UDPゴシック" panose="020B0400000000000000" pitchFamily="50" charset="-128"/>
              </a:rPr>
              <a:t>位置で話を聞くと、緊張がほぐれやすい。</a:t>
            </a:r>
            <a:endParaRPr kumimoji="1" lang="en-US" altLang="ja-JP" sz="1700" dirty="0">
              <a:solidFill>
                <a:schemeClr val="tx1"/>
              </a:solidFill>
              <a:latin typeface="BIZ UDPゴシック" panose="020B0400000000000000" pitchFamily="50" charset="-128"/>
              <a:ea typeface="BIZ UDPゴシック" panose="020B0400000000000000" pitchFamily="50" charset="-128"/>
            </a:endParaRPr>
          </a:p>
          <a:p>
            <a:pPr marL="176213"/>
            <a:endParaRPr kumimoji="1" lang="ja-JP" altLang="en-US" sz="200" dirty="0">
              <a:solidFill>
                <a:schemeClr val="tx1"/>
              </a:solidFill>
              <a:latin typeface="BIZ UDPゴシック" panose="020B0400000000000000" pitchFamily="50" charset="-128"/>
              <a:ea typeface="BIZ UDPゴシック" panose="020B0400000000000000" pitchFamily="50" charset="-128"/>
            </a:endParaRPr>
          </a:p>
          <a:p>
            <a:pPr marL="176213"/>
            <a:r>
              <a:rPr kumimoji="1" lang="ja-JP" altLang="en-US" sz="1700"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sz="1700" dirty="0">
                <a:solidFill>
                  <a:schemeClr val="tx1"/>
                </a:solidFill>
                <a:latin typeface="BIZ UDPゴシック" panose="020B0400000000000000" pitchFamily="50" charset="-128"/>
                <a:ea typeface="BIZ UDPゴシック" panose="020B0400000000000000" pitchFamily="50" charset="-128"/>
              </a:rPr>
              <a:t>複数人で対応せざるを得ない場合であっても、本人を混乱させることのないように心がける。</a:t>
            </a:r>
            <a:endParaRPr kumimoji="1" lang="en-US" altLang="ja-JP" sz="1700" dirty="0">
              <a:solidFill>
                <a:schemeClr val="tx1"/>
              </a:solidFill>
              <a:latin typeface="BIZ UDPゴシック" panose="020B0400000000000000" pitchFamily="50" charset="-128"/>
              <a:ea typeface="BIZ UDPゴシック" panose="020B0400000000000000" pitchFamily="50" charset="-128"/>
            </a:endParaRPr>
          </a:p>
          <a:p>
            <a:pPr marL="176213"/>
            <a:endParaRPr kumimoji="1" lang="ja-JP" altLang="en-US" sz="200" dirty="0">
              <a:solidFill>
                <a:schemeClr val="tx1"/>
              </a:solidFill>
              <a:latin typeface="BIZ UDPゴシック" panose="020B0400000000000000" pitchFamily="50" charset="-128"/>
              <a:ea typeface="BIZ UDPゴシック" panose="020B0400000000000000" pitchFamily="50" charset="-128"/>
            </a:endParaRPr>
          </a:p>
          <a:p>
            <a:pPr marL="176213"/>
            <a:r>
              <a:rPr kumimoji="1" lang="ja-JP" altLang="en-US" sz="1700"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sz="1700" dirty="0">
                <a:solidFill>
                  <a:schemeClr val="tx1"/>
                </a:solidFill>
                <a:latin typeface="BIZ UDPゴシック" panose="020B0400000000000000" pitchFamily="50" charset="-128"/>
                <a:ea typeface="BIZ UDPゴシック" panose="020B0400000000000000" pitchFamily="50" charset="-128"/>
              </a:rPr>
              <a:t>本人の話は否定せずに、そのまま受け止めながら、通帳の記録などを確認しながら丁寧に説明する。</a:t>
            </a:r>
            <a:endParaRPr kumimoji="1" lang="en-US" altLang="ja-JP" sz="1700" dirty="0">
              <a:solidFill>
                <a:schemeClr val="tx1"/>
              </a:solidFill>
              <a:latin typeface="BIZ UDPゴシック" panose="020B0400000000000000" pitchFamily="50" charset="-128"/>
              <a:ea typeface="BIZ UDPゴシック" panose="020B0400000000000000" pitchFamily="50" charset="-128"/>
            </a:endParaRPr>
          </a:p>
          <a:p>
            <a:pPr marL="176213"/>
            <a:endParaRPr kumimoji="1" lang="ja-JP" altLang="en-US" sz="200" dirty="0">
              <a:solidFill>
                <a:schemeClr val="tx1"/>
              </a:solidFill>
              <a:latin typeface="BIZ UDPゴシック" panose="020B0400000000000000" pitchFamily="50" charset="-128"/>
              <a:ea typeface="BIZ UDPゴシック" panose="020B0400000000000000" pitchFamily="50" charset="-128"/>
            </a:endParaRPr>
          </a:p>
          <a:p>
            <a:pPr marL="176213"/>
            <a:r>
              <a:rPr kumimoji="1" lang="ja-JP" altLang="en-US" sz="1700"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sz="1700" dirty="0">
                <a:solidFill>
                  <a:schemeClr val="tx1"/>
                </a:solidFill>
                <a:latin typeface="BIZ UDPゴシック" panose="020B0400000000000000" pitchFamily="50" charset="-128"/>
                <a:ea typeface="BIZ UDPゴシック" panose="020B0400000000000000" pitchFamily="50" charset="-128"/>
              </a:rPr>
              <a:t>記憶力の低下は認知症の初期から見られる症状である。早期受診や早期の対応が必要な時期であるため、家族と</a:t>
            </a:r>
            <a:endParaRPr kumimoji="1" lang="en-US" altLang="ja-JP" sz="1700" dirty="0">
              <a:solidFill>
                <a:schemeClr val="tx1"/>
              </a:solidFill>
              <a:latin typeface="BIZ UDPゴシック" panose="020B0400000000000000" pitchFamily="50" charset="-128"/>
              <a:ea typeface="BIZ UDPゴシック" panose="020B0400000000000000" pitchFamily="50" charset="-128"/>
            </a:endParaRPr>
          </a:p>
          <a:p>
            <a:pPr marL="176213"/>
            <a:r>
              <a:rPr lang="en-US" altLang="ja-JP" sz="1700" dirty="0">
                <a:solidFill>
                  <a:schemeClr val="tx1"/>
                </a:solidFill>
                <a:latin typeface="BIZ UDPゴシック" panose="020B0400000000000000" pitchFamily="50" charset="-128"/>
                <a:ea typeface="BIZ UDPゴシック" panose="020B0400000000000000" pitchFamily="50" charset="-128"/>
              </a:rPr>
              <a:t>    </a:t>
            </a:r>
            <a:r>
              <a:rPr kumimoji="1" lang="ja-JP" altLang="en-US" sz="1700" dirty="0">
                <a:solidFill>
                  <a:schemeClr val="tx1"/>
                </a:solidFill>
                <a:latin typeface="BIZ UDPゴシック" panose="020B0400000000000000" pitchFamily="50" charset="-128"/>
                <a:ea typeface="BIZ UDPゴシック" panose="020B0400000000000000" pitchFamily="50" charset="-128"/>
              </a:rPr>
              <a:t>連絡を取る。もしくは地域包括支援センターへの連絡や情報共有を行う。</a:t>
            </a:r>
          </a:p>
          <a:p>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3BFEAAEF-2A70-4171-8C0A-ABE42FC3072F}"/>
              </a:ext>
            </a:extLst>
          </p:cNvPr>
          <p:cNvSpPr/>
          <p:nvPr/>
        </p:nvSpPr>
        <p:spPr>
          <a:xfrm>
            <a:off x="4837471" y="1512522"/>
            <a:ext cx="4008805" cy="29907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rPr>
              <a:t>なぜこのような行動がみられるのか</a:t>
            </a:r>
            <a:endParaRPr kumimoji="1" lang="ja-JP" altLang="en-US" dirty="0">
              <a:solidFill>
                <a:schemeClr val="bg1"/>
              </a:solidFill>
            </a:endParaRPr>
          </a:p>
        </p:txBody>
      </p:sp>
      <p:sp>
        <p:nvSpPr>
          <p:cNvPr id="17" name="矢印: 下 16">
            <a:extLst>
              <a:ext uri="{FF2B5EF4-FFF2-40B4-BE49-F238E27FC236}">
                <a16:creationId xmlns:a16="http://schemas.microsoft.com/office/drawing/2014/main" id="{20381D08-5B22-4D9F-ADB0-BA21D9454883}"/>
              </a:ext>
            </a:extLst>
          </p:cNvPr>
          <p:cNvSpPr/>
          <p:nvPr/>
        </p:nvSpPr>
        <p:spPr>
          <a:xfrm rot="16200000">
            <a:off x="4198374" y="2307314"/>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24466200-D353-4DA3-BF69-7E36686C3256}"/>
              </a:ext>
            </a:extLst>
          </p:cNvPr>
          <p:cNvSpPr/>
          <p:nvPr/>
        </p:nvSpPr>
        <p:spPr>
          <a:xfrm>
            <a:off x="154263" y="3657137"/>
            <a:ext cx="2273037" cy="394097"/>
          </a:xfrm>
          <a:prstGeom prst="roundRect">
            <a:avLst/>
          </a:prstGeom>
          <a:solidFill>
            <a:schemeClr val="accent4">
              <a:lumMod val="60000"/>
              <a:lumOff val="4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2">
                    <a:lumMod val="50000"/>
                  </a:schemeClr>
                </a:solidFill>
              </a:rPr>
              <a:t>●</a:t>
            </a:r>
            <a:r>
              <a:rPr kumimoji="1" lang="ja-JP" altLang="en-US" dirty="0">
                <a:solidFill>
                  <a:schemeClr val="tx1"/>
                </a:solidFill>
              </a:rPr>
              <a:t> 対応のポイント</a:t>
            </a:r>
          </a:p>
        </p:txBody>
      </p:sp>
      <p:sp>
        <p:nvSpPr>
          <p:cNvPr id="19" name="矢印: 下 18">
            <a:extLst>
              <a:ext uri="{FF2B5EF4-FFF2-40B4-BE49-F238E27FC236}">
                <a16:creationId xmlns:a16="http://schemas.microsoft.com/office/drawing/2014/main" id="{C147F73F-E7DD-464E-98E3-6B846404BF71}"/>
              </a:ext>
            </a:extLst>
          </p:cNvPr>
          <p:cNvSpPr/>
          <p:nvPr/>
        </p:nvSpPr>
        <p:spPr>
          <a:xfrm>
            <a:off x="6410631" y="3473390"/>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85123378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4839</TotalTime>
  <Words>4573</Words>
  <Application>Microsoft Office PowerPoint</Application>
  <PresentationFormat>ワイド画面</PresentationFormat>
  <Paragraphs>430</Paragraphs>
  <Slides>17</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17</vt:i4>
      </vt:variant>
    </vt:vector>
  </HeadingPairs>
  <TitlesOfParts>
    <vt:vector size="26" baseType="lpstr">
      <vt:lpstr>BIZ UDPゴシック</vt:lpstr>
      <vt:lpstr>HGP創英角ｺﾞｼｯｸUB</vt:lpstr>
      <vt:lpstr>HGP創英角ﾎﾟｯﾌﾟ体</vt:lpstr>
      <vt:lpstr>HG丸ｺﾞｼｯｸM-PRO</vt:lpstr>
      <vt:lpstr>UD デジタル 教科書体 NK-R</vt:lpstr>
      <vt:lpstr>游ゴシック</vt:lpstr>
      <vt:lpstr>游ゴシック Light</vt:lpstr>
      <vt:lpstr>Arial</vt:lpstr>
      <vt:lpstr>Office テーマ</vt:lpstr>
      <vt:lpstr>【金融編】 認知症バリアフリー社会実現のための手引き</vt:lpstr>
      <vt:lpstr>【はじめに】</vt:lpstr>
      <vt:lpstr>【理念編】認知症バリアフリーの推進に向けて</vt:lpstr>
      <vt:lpstr>【理念編】認知症バリアフリー社会の実現に向けて</vt:lpstr>
      <vt:lpstr>【認知症の理解編】 　認知症の人への基本的な対応</vt:lpstr>
      <vt:lpstr>【認知症の理解編】 　認知症の人への基本的な対応</vt:lpstr>
      <vt:lpstr>安心して金融機関を利用していただくために</vt:lpstr>
      <vt:lpstr>高齢者の認知症とは異なる若年性認知症への対応</vt:lpstr>
      <vt:lpstr>【事例編】　 認知症の人が安心して金融機関をご利用いただくために</vt:lpstr>
      <vt:lpstr>【事例編】　 認知症の人が安心して金融機関をご利用いただくために</vt:lpstr>
      <vt:lpstr>【事例編】　 認知症の人が安心して金融機関をご利用いただくために</vt:lpstr>
      <vt:lpstr>【事例編】　 認知症の人が安心して金融機関をご利用いただくために</vt:lpstr>
      <vt:lpstr>【事例編】　 認知症の人が安心して金融機関をご利用いただくために</vt:lpstr>
      <vt:lpstr>【行動編】　 認知症バリアフリー社会の実現に向けての当社の取り組み</vt:lpstr>
      <vt:lpstr>【行動編】　（補足）行政や地域の社会福祉関係機関との連携について</vt:lpstr>
      <vt:lpstr>認知症の人の生活を支えるための参考情報</vt:lpstr>
      <vt:lpstr>おわりに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認知症バリアフリー社会実現 のための手引き</dc:title>
  <dc:creator>kitamura</dc:creator>
  <cp:lastModifiedBy>kitamura</cp:lastModifiedBy>
  <cp:revision>60</cp:revision>
  <cp:lastPrinted>2022-03-16T09:30:19Z</cp:lastPrinted>
  <dcterms:created xsi:type="dcterms:W3CDTF">2021-10-22T08:28:40Z</dcterms:created>
  <dcterms:modified xsi:type="dcterms:W3CDTF">2022-03-16T09:34:39Z</dcterms:modified>
</cp:coreProperties>
</file>