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317" r:id="rId3"/>
    <p:sldId id="268" r:id="rId4"/>
    <p:sldId id="271" r:id="rId5"/>
    <p:sldId id="294" r:id="rId6"/>
    <p:sldId id="296" r:id="rId7"/>
    <p:sldId id="320" r:id="rId8"/>
    <p:sldId id="318" r:id="rId9"/>
    <p:sldId id="311" r:id="rId10"/>
    <p:sldId id="312" r:id="rId11"/>
    <p:sldId id="313" r:id="rId12"/>
    <p:sldId id="314" r:id="rId13"/>
    <p:sldId id="315" r:id="rId14"/>
    <p:sldId id="316" r:id="rId15"/>
    <p:sldId id="301" r:id="rId16"/>
    <p:sldId id="319"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106" y="16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7C81C9C-6336-406B-A311-AC60F07D8D10}"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5DBA76-19C8-4196-9C34-55B81614C357}" type="slidenum">
              <a:rPr kumimoji="1" lang="ja-JP" altLang="en-US" smtClean="0"/>
              <a:t>‹#›</a:t>
            </a:fld>
            <a:endParaRPr kumimoji="1" lang="ja-JP" altLang="en-US"/>
          </a:p>
        </p:txBody>
      </p:sp>
    </p:spTree>
    <p:extLst>
      <p:ext uri="{BB962C8B-B14F-4D97-AF65-F5344CB8AC3E}">
        <p14:creationId xmlns:p14="http://schemas.microsoft.com/office/powerpoint/2010/main" val="52625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C81C9C-6336-406B-A311-AC60F07D8D10}"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5DBA76-19C8-4196-9C34-55B81614C357}" type="slidenum">
              <a:rPr kumimoji="1" lang="ja-JP" altLang="en-US" smtClean="0"/>
              <a:t>‹#›</a:t>
            </a:fld>
            <a:endParaRPr kumimoji="1" lang="ja-JP" altLang="en-US"/>
          </a:p>
        </p:txBody>
      </p:sp>
    </p:spTree>
    <p:extLst>
      <p:ext uri="{BB962C8B-B14F-4D97-AF65-F5344CB8AC3E}">
        <p14:creationId xmlns:p14="http://schemas.microsoft.com/office/powerpoint/2010/main" val="383803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C81C9C-6336-406B-A311-AC60F07D8D10}"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5DBA76-19C8-4196-9C34-55B81614C357}" type="slidenum">
              <a:rPr kumimoji="1" lang="ja-JP" altLang="en-US" smtClean="0"/>
              <a:t>‹#›</a:t>
            </a:fld>
            <a:endParaRPr kumimoji="1" lang="ja-JP" altLang="en-US"/>
          </a:p>
        </p:txBody>
      </p:sp>
    </p:spTree>
    <p:extLst>
      <p:ext uri="{BB962C8B-B14F-4D97-AF65-F5344CB8AC3E}">
        <p14:creationId xmlns:p14="http://schemas.microsoft.com/office/powerpoint/2010/main" val="1170544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C81C9C-6336-406B-A311-AC60F07D8D10}"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5DBA76-19C8-4196-9C34-55B81614C357}" type="slidenum">
              <a:rPr kumimoji="1" lang="ja-JP" altLang="en-US" smtClean="0"/>
              <a:t>‹#›</a:t>
            </a:fld>
            <a:endParaRPr kumimoji="1" lang="ja-JP" altLang="en-US"/>
          </a:p>
        </p:txBody>
      </p:sp>
    </p:spTree>
    <p:extLst>
      <p:ext uri="{BB962C8B-B14F-4D97-AF65-F5344CB8AC3E}">
        <p14:creationId xmlns:p14="http://schemas.microsoft.com/office/powerpoint/2010/main" val="389137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7C81C9C-6336-406B-A311-AC60F07D8D10}" type="datetimeFigureOut">
              <a:rPr kumimoji="1" lang="ja-JP" altLang="en-US" smtClean="0"/>
              <a:t>2022/3/16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5DBA76-19C8-4196-9C34-55B81614C357}" type="slidenum">
              <a:rPr kumimoji="1" lang="ja-JP" altLang="en-US" smtClean="0"/>
              <a:t>‹#›</a:t>
            </a:fld>
            <a:endParaRPr kumimoji="1" lang="ja-JP" altLang="en-US"/>
          </a:p>
        </p:txBody>
      </p:sp>
    </p:spTree>
    <p:extLst>
      <p:ext uri="{BB962C8B-B14F-4D97-AF65-F5344CB8AC3E}">
        <p14:creationId xmlns:p14="http://schemas.microsoft.com/office/powerpoint/2010/main" val="4153975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7C81C9C-6336-406B-A311-AC60F07D8D10}" type="datetimeFigureOut">
              <a:rPr kumimoji="1" lang="ja-JP" altLang="en-US" smtClean="0"/>
              <a:t>2022/3/16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5DBA76-19C8-4196-9C34-55B81614C357}" type="slidenum">
              <a:rPr kumimoji="1" lang="ja-JP" altLang="en-US" smtClean="0"/>
              <a:t>‹#›</a:t>
            </a:fld>
            <a:endParaRPr kumimoji="1" lang="ja-JP" altLang="en-US"/>
          </a:p>
        </p:txBody>
      </p:sp>
    </p:spTree>
    <p:extLst>
      <p:ext uri="{BB962C8B-B14F-4D97-AF65-F5344CB8AC3E}">
        <p14:creationId xmlns:p14="http://schemas.microsoft.com/office/powerpoint/2010/main" val="3418590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7C81C9C-6336-406B-A311-AC60F07D8D10}" type="datetimeFigureOut">
              <a:rPr kumimoji="1" lang="ja-JP" altLang="en-US" smtClean="0"/>
              <a:t>2022/3/16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65DBA76-19C8-4196-9C34-55B81614C357}" type="slidenum">
              <a:rPr kumimoji="1" lang="ja-JP" altLang="en-US" smtClean="0"/>
              <a:t>‹#›</a:t>
            </a:fld>
            <a:endParaRPr kumimoji="1" lang="ja-JP" altLang="en-US"/>
          </a:p>
        </p:txBody>
      </p:sp>
    </p:spTree>
    <p:extLst>
      <p:ext uri="{BB962C8B-B14F-4D97-AF65-F5344CB8AC3E}">
        <p14:creationId xmlns:p14="http://schemas.microsoft.com/office/powerpoint/2010/main" val="36952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7C81C9C-6336-406B-A311-AC60F07D8D10}" type="datetimeFigureOut">
              <a:rPr kumimoji="1" lang="ja-JP" altLang="en-US" smtClean="0"/>
              <a:t>2022/3/16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65DBA76-19C8-4196-9C34-55B81614C357}" type="slidenum">
              <a:rPr kumimoji="1" lang="ja-JP" altLang="en-US" smtClean="0"/>
              <a:t>‹#›</a:t>
            </a:fld>
            <a:endParaRPr kumimoji="1" lang="ja-JP" altLang="en-US"/>
          </a:p>
        </p:txBody>
      </p:sp>
    </p:spTree>
    <p:extLst>
      <p:ext uri="{BB962C8B-B14F-4D97-AF65-F5344CB8AC3E}">
        <p14:creationId xmlns:p14="http://schemas.microsoft.com/office/powerpoint/2010/main" val="911545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81C9C-6336-406B-A311-AC60F07D8D10}" type="datetimeFigureOut">
              <a:rPr kumimoji="1" lang="ja-JP" altLang="en-US" smtClean="0"/>
              <a:t>2022/3/16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65DBA76-19C8-4196-9C34-55B81614C357}" type="slidenum">
              <a:rPr kumimoji="1" lang="ja-JP" altLang="en-US" smtClean="0"/>
              <a:t>‹#›</a:t>
            </a:fld>
            <a:endParaRPr kumimoji="1" lang="ja-JP" altLang="en-US"/>
          </a:p>
        </p:txBody>
      </p:sp>
    </p:spTree>
    <p:extLst>
      <p:ext uri="{BB962C8B-B14F-4D97-AF65-F5344CB8AC3E}">
        <p14:creationId xmlns:p14="http://schemas.microsoft.com/office/powerpoint/2010/main" val="196084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7C81C9C-6336-406B-A311-AC60F07D8D10}" type="datetimeFigureOut">
              <a:rPr kumimoji="1" lang="ja-JP" altLang="en-US" smtClean="0"/>
              <a:t>2022/3/16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5DBA76-19C8-4196-9C34-55B81614C357}" type="slidenum">
              <a:rPr kumimoji="1" lang="ja-JP" altLang="en-US" smtClean="0"/>
              <a:t>‹#›</a:t>
            </a:fld>
            <a:endParaRPr kumimoji="1" lang="ja-JP" altLang="en-US"/>
          </a:p>
        </p:txBody>
      </p:sp>
    </p:spTree>
    <p:extLst>
      <p:ext uri="{BB962C8B-B14F-4D97-AF65-F5344CB8AC3E}">
        <p14:creationId xmlns:p14="http://schemas.microsoft.com/office/powerpoint/2010/main" val="732346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7C81C9C-6336-406B-A311-AC60F07D8D10}" type="datetimeFigureOut">
              <a:rPr kumimoji="1" lang="ja-JP" altLang="en-US" smtClean="0"/>
              <a:t>2022/3/16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5DBA76-19C8-4196-9C34-55B81614C357}" type="slidenum">
              <a:rPr kumimoji="1" lang="ja-JP" altLang="en-US" smtClean="0"/>
              <a:t>‹#›</a:t>
            </a:fld>
            <a:endParaRPr kumimoji="1" lang="ja-JP" altLang="en-US"/>
          </a:p>
        </p:txBody>
      </p:sp>
    </p:spTree>
    <p:extLst>
      <p:ext uri="{BB962C8B-B14F-4D97-AF65-F5344CB8AC3E}">
        <p14:creationId xmlns:p14="http://schemas.microsoft.com/office/powerpoint/2010/main" val="161305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81C9C-6336-406B-A311-AC60F07D8D10}" type="datetimeFigureOut">
              <a:rPr kumimoji="1" lang="ja-JP" altLang="en-US" smtClean="0"/>
              <a:t>2022/3/16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DBA76-19C8-4196-9C34-55B81614C357}" type="slidenum">
              <a:rPr kumimoji="1" lang="ja-JP" altLang="en-US" smtClean="0"/>
              <a:t>‹#›</a:t>
            </a:fld>
            <a:endParaRPr kumimoji="1" lang="ja-JP" altLang="en-US"/>
          </a:p>
        </p:txBody>
      </p:sp>
    </p:spTree>
    <p:extLst>
      <p:ext uri="{BB962C8B-B14F-4D97-AF65-F5344CB8AC3E}">
        <p14:creationId xmlns:p14="http://schemas.microsoft.com/office/powerpoint/2010/main" val="28229695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ninchisyotel.net/information/downloa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F5C68-2A9D-407D-A117-785F5F9ED87D}"/>
              </a:ext>
            </a:extLst>
          </p:cNvPr>
          <p:cNvSpPr>
            <a:spLocks noGrp="1"/>
          </p:cNvSpPr>
          <p:nvPr>
            <p:ph type="title"/>
          </p:nvPr>
        </p:nvSpPr>
        <p:spPr>
          <a:xfrm>
            <a:off x="-1" y="192771"/>
            <a:ext cx="12192000" cy="1012720"/>
          </a:xfrm>
        </p:spPr>
        <p:txBody>
          <a:bodyPr>
            <a:normAutofit fontScale="90000"/>
          </a:bodyPr>
          <a:lstStyle/>
          <a:p>
            <a:pPr algn="ctr">
              <a:lnSpc>
                <a:spcPct val="100000"/>
              </a:lnSpc>
            </a:pPr>
            <a:r>
              <a:rPr kumimoji="1" lang="en-US" altLang="ja-JP" sz="3100" dirty="0">
                <a:latin typeface="BIZ UDPゴシック" panose="020B0400000000000000" pitchFamily="50" charset="-128"/>
                <a:ea typeface="BIZ UDPゴシック" panose="020B0400000000000000" pitchFamily="50" charset="-128"/>
              </a:rPr>
              <a:t>【</a:t>
            </a:r>
            <a:r>
              <a:rPr kumimoji="1" lang="ja-JP" altLang="en-US" sz="3100" dirty="0">
                <a:latin typeface="BIZ UDPゴシック" panose="020B0400000000000000" pitchFamily="50" charset="-128"/>
                <a:ea typeface="BIZ UDPゴシック" panose="020B0400000000000000" pitchFamily="50" charset="-128"/>
              </a:rPr>
              <a:t>小売編</a:t>
            </a:r>
            <a:r>
              <a:rPr kumimoji="1" lang="en-US" altLang="ja-JP" sz="3100" dirty="0">
                <a:latin typeface="BIZ UDPゴシック" panose="020B0400000000000000" pitchFamily="50" charset="-128"/>
                <a:ea typeface="BIZ UDPゴシック" panose="020B0400000000000000" pitchFamily="50" charset="-128"/>
              </a:rPr>
              <a:t>】</a:t>
            </a:r>
            <a:br>
              <a:rPr kumimoji="1" lang="en-US" altLang="ja-JP" sz="3100"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認知症バリアフリー社会実現のための手引き</a:t>
            </a:r>
          </a:p>
        </p:txBody>
      </p:sp>
      <p:sp>
        <p:nvSpPr>
          <p:cNvPr id="3" name="コンテンツ プレースホルダー 2">
            <a:extLst>
              <a:ext uri="{FF2B5EF4-FFF2-40B4-BE49-F238E27FC236}">
                <a16:creationId xmlns:a16="http://schemas.microsoft.com/office/drawing/2014/main" id="{E1489566-CE51-4D42-8ED0-E5EA1C658389}"/>
              </a:ext>
            </a:extLst>
          </p:cNvPr>
          <p:cNvSpPr>
            <a:spLocks noGrp="1"/>
          </p:cNvSpPr>
          <p:nvPr>
            <p:ph idx="1"/>
          </p:nvPr>
        </p:nvSpPr>
        <p:spPr>
          <a:xfrm>
            <a:off x="0" y="6174217"/>
            <a:ext cx="12192000" cy="549563"/>
          </a:xfrm>
        </p:spPr>
        <p:txBody>
          <a:bodyPr/>
          <a:lstStyle/>
          <a:p>
            <a:pPr marL="0" indent="0" algn="ctr">
              <a:buNone/>
            </a:pPr>
            <a:r>
              <a:rPr kumimoji="1" lang="ja-JP" altLang="en-US" dirty="0">
                <a:latin typeface="BIZ UDPゴシック" panose="020B0400000000000000" pitchFamily="50" charset="-128"/>
                <a:ea typeface="BIZ UDPゴシック" panose="020B0400000000000000" pitchFamily="50" charset="-128"/>
              </a:rPr>
              <a:t>株式会社　</a:t>
            </a: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商店</a:t>
            </a:r>
          </a:p>
        </p:txBody>
      </p:sp>
      <p:pic>
        <p:nvPicPr>
          <p:cNvPr id="5" name="図 4">
            <a:extLst>
              <a:ext uri="{FF2B5EF4-FFF2-40B4-BE49-F238E27FC236}">
                <a16:creationId xmlns:a16="http://schemas.microsoft.com/office/drawing/2014/main" id="{AEF41ADA-A785-4DB2-8793-F025513F3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9074" y="1356852"/>
            <a:ext cx="3727897" cy="4452235"/>
          </a:xfrm>
          <a:prstGeom prst="rect">
            <a:avLst/>
          </a:prstGeom>
        </p:spPr>
      </p:pic>
    </p:spTree>
    <p:extLst>
      <p:ext uri="{BB962C8B-B14F-4D97-AF65-F5344CB8AC3E}">
        <p14:creationId xmlns:p14="http://schemas.microsoft.com/office/powerpoint/2010/main" val="3504970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F5C68-2A9D-407D-A117-785F5F9ED87D}"/>
              </a:ext>
            </a:extLst>
          </p:cNvPr>
          <p:cNvSpPr>
            <a:spLocks noGrp="1"/>
          </p:cNvSpPr>
          <p:nvPr>
            <p:ph type="title"/>
          </p:nvPr>
        </p:nvSpPr>
        <p:spPr>
          <a:xfrm>
            <a:off x="0" y="0"/>
            <a:ext cx="12192000" cy="868101"/>
          </a:xfrm>
          <a:solidFill>
            <a:schemeClr val="accent2">
              <a:lumMod val="40000"/>
              <a:lumOff val="60000"/>
            </a:schemeClr>
          </a:solidFill>
        </p:spPr>
        <p:txBody>
          <a:bodyPr>
            <a:normAutofit fontScale="90000"/>
          </a:bodyPr>
          <a:lstStyle/>
          <a:p>
            <a:r>
              <a:rPr kumimoji="1" lang="en-US" altLang="ja-JP" sz="3100" b="0"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3100" b="0"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事例編</a:t>
            </a:r>
            <a:r>
              <a:rPr kumimoji="1" lang="en-US" altLang="ja-JP" sz="3100" b="0"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3100" b="0"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4400" b="0"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認知症の人が安心して買い物を続けられるために</a:t>
            </a:r>
            <a:endParaRPr kumimoji="1" lang="ja-JP" altLang="en-US" sz="54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992C1590-EDAB-4115-95EE-747E65128E5A}"/>
              </a:ext>
            </a:extLst>
          </p:cNvPr>
          <p:cNvSpPr txBox="1"/>
          <p:nvPr/>
        </p:nvSpPr>
        <p:spPr>
          <a:xfrm>
            <a:off x="173708" y="937434"/>
            <a:ext cx="1228437" cy="466281"/>
          </a:xfrm>
          <a:prstGeom prst="rect">
            <a:avLst/>
          </a:prstGeom>
          <a:noFill/>
        </p:spPr>
        <p:txBody>
          <a:bodyPr wrap="square">
            <a:spAutoFit/>
          </a:bodyPr>
          <a:lstStyle/>
          <a:p>
            <a:pPr marL="0" indent="0">
              <a:lnSpc>
                <a:spcPct val="90000"/>
              </a:lnSpc>
              <a:spcBef>
                <a:spcPts val="0"/>
              </a:spcBef>
              <a:buNone/>
            </a:pPr>
            <a:r>
              <a:rPr lang="ja-JP" altLang="en-US" sz="2700" dirty="0">
                <a:solidFill>
                  <a:schemeClr val="accent2">
                    <a:lumMod val="50000"/>
                  </a:schemeClr>
                </a:solidFill>
                <a:latin typeface="BIZ UDPゴシック" panose="020B0400000000000000" pitchFamily="50" charset="-128"/>
                <a:ea typeface="BIZ UDPゴシック" panose="020B0400000000000000" pitchFamily="50" charset="-128"/>
              </a:rPr>
              <a:t>事例❷</a:t>
            </a:r>
          </a:p>
        </p:txBody>
      </p:sp>
      <p:cxnSp>
        <p:nvCxnSpPr>
          <p:cNvPr id="9" name="直線コネクタ 8">
            <a:extLst>
              <a:ext uri="{FF2B5EF4-FFF2-40B4-BE49-F238E27FC236}">
                <a16:creationId xmlns:a16="http://schemas.microsoft.com/office/drawing/2014/main" id="{DD20192F-F065-4003-A3A7-1403F7768356}"/>
              </a:ext>
            </a:extLst>
          </p:cNvPr>
          <p:cNvCxnSpPr>
            <a:cxnSpLocks/>
          </p:cNvCxnSpPr>
          <p:nvPr/>
        </p:nvCxnSpPr>
        <p:spPr>
          <a:xfrm>
            <a:off x="173708" y="1447075"/>
            <a:ext cx="11742989" cy="0"/>
          </a:xfrm>
          <a:prstGeom prst="line">
            <a:avLst/>
          </a:prstGeom>
          <a:ln w="3810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FE5EB37-B5B5-4686-870E-7224654496B8}"/>
              </a:ext>
            </a:extLst>
          </p:cNvPr>
          <p:cNvSpPr txBox="1"/>
          <p:nvPr/>
        </p:nvSpPr>
        <p:spPr>
          <a:xfrm>
            <a:off x="1252127" y="937434"/>
            <a:ext cx="9148321" cy="466281"/>
          </a:xfrm>
          <a:prstGeom prst="rect">
            <a:avLst/>
          </a:prstGeom>
          <a:noFill/>
        </p:spPr>
        <p:txBody>
          <a:bodyPr wrap="square">
            <a:spAutoFit/>
          </a:bodyPr>
          <a:lstStyle/>
          <a:p>
            <a:pPr marL="0" indent="0">
              <a:lnSpc>
                <a:spcPct val="90000"/>
              </a:lnSpc>
              <a:spcBef>
                <a:spcPts val="0"/>
              </a:spcBef>
              <a:buNone/>
            </a:pPr>
            <a:r>
              <a:rPr lang="ja-JP" altLang="en-US" sz="2700" dirty="0">
                <a:latin typeface="BIZ UDPゴシック" panose="020B0400000000000000" pitchFamily="50" charset="-128"/>
                <a:ea typeface="BIZ UDPゴシック" panose="020B0400000000000000" pitchFamily="50" charset="-128"/>
              </a:rPr>
              <a:t>支払いをせずに商品を持ち去ろうとする／売り場で食べる</a:t>
            </a:r>
          </a:p>
        </p:txBody>
      </p:sp>
      <p:sp>
        <p:nvSpPr>
          <p:cNvPr id="5" name="四角形: 角を丸くする 4">
            <a:extLst>
              <a:ext uri="{FF2B5EF4-FFF2-40B4-BE49-F238E27FC236}">
                <a16:creationId xmlns:a16="http://schemas.microsoft.com/office/drawing/2014/main" id="{A983314F-5ED2-45D7-B4CF-20BF30702634}"/>
              </a:ext>
            </a:extLst>
          </p:cNvPr>
          <p:cNvSpPr/>
          <p:nvPr/>
        </p:nvSpPr>
        <p:spPr>
          <a:xfrm>
            <a:off x="154262" y="1522034"/>
            <a:ext cx="3306693" cy="195135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accent5">
                    <a:lumMod val="75000"/>
                  </a:schemeClr>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商品を精算せずに</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持ち出してしまう。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500"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accent5">
                    <a:lumMod val="75000"/>
                  </a:schemeClr>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 売り場で突然お菓子を</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食べ始める。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500"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accent5">
                    <a:lumMod val="75000"/>
                  </a:schemeClr>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 万引き行為とは違って</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見える。</a:t>
            </a:r>
          </a:p>
        </p:txBody>
      </p:sp>
      <p:sp>
        <p:nvSpPr>
          <p:cNvPr id="14" name="四角形: 角を丸くする 13">
            <a:extLst>
              <a:ext uri="{FF2B5EF4-FFF2-40B4-BE49-F238E27FC236}">
                <a16:creationId xmlns:a16="http://schemas.microsoft.com/office/drawing/2014/main" id="{888372AF-9B76-44B9-AADD-CC8423BFD7B9}"/>
              </a:ext>
            </a:extLst>
          </p:cNvPr>
          <p:cNvSpPr/>
          <p:nvPr/>
        </p:nvSpPr>
        <p:spPr>
          <a:xfrm>
            <a:off x="3952567" y="1667378"/>
            <a:ext cx="7964129" cy="195135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a:solidFill>
                  <a:schemeClr val="accent2">
                    <a:lumMod val="75000"/>
                  </a:schemeClr>
                </a:solidFill>
                <a:latin typeface="BIZ UDPゴシック" panose="020B0400000000000000" pitchFamily="50" charset="-128"/>
                <a:ea typeface="BIZ UDPゴシック" panose="020B0400000000000000" pitchFamily="50" charset="-128"/>
              </a:rPr>
              <a:t>● </a:t>
            </a:r>
            <a:r>
              <a:rPr kumimoji="1" lang="ja-JP" altLang="en-US" sz="1800" dirty="0">
                <a:solidFill>
                  <a:schemeClr val="tx1"/>
                </a:solidFill>
                <a:latin typeface="BIZ UDPゴシック" panose="020B0400000000000000" pitchFamily="50" charset="-128"/>
                <a:ea typeface="BIZ UDPゴシック" panose="020B0400000000000000" pitchFamily="50" charset="-128"/>
              </a:rPr>
              <a:t>認知症による障害により</a:t>
            </a:r>
            <a:r>
              <a:rPr kumimoji="1" lang="ja-JP" altLang="en-US" dirty="0">
                <a:solidFill>
                  <a:schemeClr val="tx1"/>
                </a:solidFill>
                <a:latin typeface="BIZ UDPゴシック" panose="020B0400000000000000" pitchFamily="50" charset="-128"/>
                <a:ea typeface="BIZ UDPゴシック" panose="020B0400000000000000" pitchFamily="50" charset="-128"/>
              </a:rPr>
              <a:t>、欲しい、食べたいという衝動を抑えることがで</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　 きないことがある。</a:t>
            </a:r>
          </a:p>
          <a:p>
            <a:r>
              <a:rPr kumimoji="1" lang="en-US" altLang="ja-JP" sz="300" dirty="0">
                <a:solidFill>
                  <a:schemeClr val="tx1"/>
                </a:solidFill>
                <a:latin typeface="BIZ UDPゴシック" panose="020B0400000000000000" pitchFamily="50" charset="-128"/>
                <a:ea typeface="BIZ UDPゴシック" panose="020B0400000000000000" pitchFamily="50" charset="-128"/>
              </a:rPr>
              <a:t> </a:t>
            </a:r>
          </a:p>
          <a:p>
            <a:r>
              <a:rPr lang="ja-JP" altLang="en-US" dirty="0">
                <a:solidFill>
                  <a:schemeClr val="accent2">
                    <a:lumMod val="75000"/>
                  </a:schemeClr>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商品はレジでの支払いが必要であることを理解できなくなっていること</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が考えられる。</a:t>
            </a:r>
          </a:p>
          <a:p>
            <a:endParaRPr kumimoji="1" lang="en-US" altLang="ja-JP" sz="300"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accent2">
                    <a:lumMod val="75000"/>
                  </a:schemeClr>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見当識の低下などにより自分の物と思い込んでいる場合などの行為とも  </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考えられる。</a:t>
            </a:r>
          </a:p>
        </p:txBody>
      </p:sp>
      <p:sp>
        <p:nvSpPr>
          <p:cNvPr id="15" name="四角形: 角を丸くする 14">
            <a:extLst>
              <a:ext uri="{FF2B5EF4-FFF2-40B4-BE49-F238E27FC236}">
                <a16:creationId xmlns:a16="http://schemas.microsoft.com/office/drawing/2014/main" id="{2BE6A694-7449-4FAC-95F6-358410500D39}"/>
              </a:ext>
            </a:extLst>
          </p:cNvPr>
          <p:cNvSpPr/>
          <p:nvPr/>
        </p:nvSpPr>
        <p:spPr>
          <a:xfrm>
            <a:off x="2910349" y="3854186"/>
            <a:ext cx="9104670" cy="2930069"/>
          </a:xfrm>
          <a:prstGeom prst="roundRect">
            <a:avLst>
              <a:gd name="adj" fmla="val 12976"/>
            </a:avLst>
          </a:prstGeom>
          <a:solidFill>
            <a:schemeClr val="accent4">
              <a:lumMod val="20000"/>
              <a:lumOff val="80000"/>
            </a:schemeClr>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a:spcBef>
                <a:spcPts val="200"/>
              </a:spcBef>
            </a:pPr>
            <a:r>
              <a:rPr kumimoji="1" lang="ja-JP" altLang="en-US" sz="1400" dirty="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 認知症によって現れている症状による行為である可能性を考えて対応する。</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spcBef>
                <a:spcPts val="200"/>
              </a:spcBef>
            </a:pPr>
            <a:endParaRPr kumimoji="1" lang="ja-JP" altLang="en-US" sz="300" dirty="0">
              <a:solidFill>
                <a:schemeClr val="tx1"/>
              </a:solidFill>
              <a:latin typeface="BIZ UDPゴシック" panose="020B0400000000000000" pitchFamily="50" charset="-128"/>
              <a:ea typeface="BIZ UDPゴシック" panose="020B0400000000000000" pitchFamily="50" charset="-128"/>
            </a:endParaRPr>
          </a:p>
          <a:p>
            <a:pPr>
              <a:spcBef>
                <a:spcPts val="200"/>
              </a:spcBef>
            </a:pPr>
            <a:r>
              <a:rPr kumimoji="1" lang="ja-JP" altLang="en-US" sz="1400" b="1" dirty="0">
                <a:solidFill>
                  <a:schemeClr val="accent3">
                    <a:lumMod val="50000"/>
                  </a:schemeClr>
                </a:solidFill>
                <a:latin typeface="BIZ UDPゴシック" panose="020B0400000000000000" pitchFamily="50" charset="-128"/>
                <a:ea typeface="BIZ UDPゴシック" panose="020B0400000000000000" pitchFamily="50" charset="-128"/>
              </a:rPr>
              <a:t>✕</a:t>
            </a:r>
            <a:r>
              <a:rPr kumimoji="1" lang="en-US" altLang="ja-JP"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非難や軽蔑、説教するような言葉は、本人を興奮させ暴言や暴力を起こさせる可能性があるため発しない。</a:t>
            </a:r>
          </a:p>
          <a:p>
            <a:pPr>
              <a:spcBef>
                <a:spcPts val="200"/>
              </a:spcBef>
            </a:pPr>
            <a:endParaRPr kumimoji="1" lang="en-US" altLang="ja-JP" sz="300" dirty="0">
              <a:solidFill>
                <a:schemeClr val="tx1"/>
              </a:solidFill>
              <a:latin typeface="BIZ UDPゴシック" panose="020B0400000000000000" pitchFamily="50" charset="-128"/>
              <a:ea typeface="BIZ UDPゴシック" panose="020B0400000000000000" pitchFamily="50" charset="-128"/>
            </a:endParaRPr>
          </a:p>
          <a:p>
            <a:pPr>
              <a:spcBef>
                <a:spcPts val="200"/>
              </a:spcBef>
            </a:pPr>
            <a:r>
              <a:rPr kumimoji="1" lang="ja-JP" altLang="en-US" sz="1400" b="1" dirty="0">
                <a:solidFill>
                  <a:schemeClr val="accent3">
                    <a:lumMod val="50000"/>
                  </a:schemeClr>
                </a:solidFill>
                <a:latin typeface="BIZ UDPゴシック" panose="020B0400000000000000" pitchFamily="50" charset="-128"/>
                <a:ea typeface="BIZ UDPゴシック" panose="020B0400000000000000" pitchFamily="50" charset="-128"/>
              </a:rPr>
              <a:t>✕</a:t>
            </a:r>
            <a:r>
              <a:rPr kumimoji="1" lang="en-US" altLang="ja-JP"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制服姿の警備員の対応は恐怖に感じることもあるため避けることが望ましい。</a:t>
            </a:r>
          </a:p>
          <a:p>
            <a:pPr>
              <a:spcBef>
                <a:spcPts val="200"/>
              </a:spcBef>
            </a:pPr>
            <a:endParaRPr kumimoji="1" lang="en-US" altLang="ja-JP" sz="300" dirty="0">
              <a:solidFill>
                <a:schemeClr val="tx1"/>
              </a:solidFill>
              <a:latin typeface="BIZ UDPゴシック" panose="020B0400000000000000" pitchFamily="50" charset="-128"/>
              <a:ea typeface="BIZ UDPゴシック" panose="020B0400000000000000" pitchFamily="50" charset="-128"/>
            </a:endParaRPr>
          </a:p>
          <a:p>
            <a:pPr>
              <a:spcBef>
                <a:spcPts val="200"/>
              </a:spcBef>
            </a:pPr>
            <a:r>
              <a:rPr kumimoji="1" lang="ja-JP" altLang="en-US" sz="1400" dirty="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暴言・暴力が起きた場合は対応する職員を変えるだけで、落ち着くこともある。</a:t>
            </a:r>
          </a:p>
          <a:p>
            <a:pPr>
              <a:spcBef>
                <a:spcPts val="200"/>
              </a:spcBef>
            </a:pPr>
            <a:endParaRPr kumimoji="1" lang="en-US" altLang="ja-JP" sz="300" dirty="0">
              <a:solidFill>
                <a:schemeClr val="tx1"/>
              </a:solidFill>
              <a:latin typeface="BIZ UDPゴシック" panose="020B0400000000000000" pitchFamily="50" charset="-128"/>
              <a:ea typeface="BIZ UDPゴシック" panose="020B0400000000000000" pitchFamily="50" charset="-128"/>
            </a:endParaRPr>
          </a:p>
          <a:p>
            <a:pPr>
              <a:spcBef>
                <a:spcPts val="200"/>
              </a:spcBef>
            </a:pPr>
            <a:r>
              <a:rPr kumimoji="1" lang="ja-JP" altLang="en-US" sz="1400" dirty="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職員複数での対応は</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混乱させてしまう可能性があるため</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対応は本人</a:t>
            </a:r>
            <a:r>
              <a:rPr kumimoji="1" lang="en-US" altLang="ja-JP" sz="1400" dirty="0">
                <a:solidFill>
                  <a:schemeClr val="tx1"/>
                </a:solidFill>
                <a:latin typeface="BIZ UDPゴシック" panose="020B0400000000000000" pitchFamily="50" charset="-128"/>
                <a:ea typeface="BIZ UDPゴシック" panose="020B0400000000000000" pitchFamily="50" charset="-128"/>
              </a:rPr>
              <a:t>1</a:t>
            </a:r>
            <a:r>
              <a:rPr kumimoji="1" lang="ja-JP" altLang="en-US" sz="1400" dirty="0">
                <a:solidFill>
                  <a:schemeClr val="tx1"/>
                </a:solidFill>
                <a:latin typeface="BIZ UDPゴシック" panose="020B0400000000000000" pitchFamily="50" charset="-128"/>
                <a:ea typeface="BIZ UDPゴシック" panose="020B0400000000000000" pitchFamily="50" charset="-128"/>
              </a:rPr>
              <a:t>人で他の職員は距離をおいて見守る。</a:t>
            </a:r>
          </a:p>
          <a:p>
            <a:pPr>
              <a:spcBef>
                <a:spcPts val="200"/>
              </a:spcBef>
            </a:pPr>
            <a:endParaRPr kumimoji="1" lang="en-US" altLang="ja-JP" sz="300" dirty="0">
              <a:solidFill>
                <a:schemeClr val="tx1"/>
              </a:solidFill>
              <a:latin typeface="BIZ UDPゴシック" panose="020B0400000000000000" pitchFamily="50" charset="-128"/>
              <a:ea typeface="BIZ UDPゴシック" panose="020B0400000000000000" pitchFamily="50" charset="-128"/>
            </a:endParaRPr>
          </a:p>
          <a:p>
            <a:pPr>
              <a:spcBef>
                <a:spcPts val="200"/>
              </a:spcBef>
            </a:pPr>
            <a:r>
              <a:rPr kumimoji="1" lang="ja-JP" altLang="en-US" sz="1400" dirty="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１人で近づき相手の視野に入ったところで、さりげなく「どうかなさいましたか」などと声をかけ、人目から</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spcBef>
                <a:spcPts val="200"/>
              </a:spcBef>
            </a:pPr>
            <a:r>
              <a:rPr lang="ja-JP" altLang="en-US"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離れた場所に案内する。</a:t>
            </a:r>
          </a:p>
          <a:p>
            <a:pPr>
              <a:spcBef>
                <a:spcPts val="200"/>
              </a:spcBef>
            </a:pPr>
            <a:endParaRPr kumimoji="1" lang="en-US" altLang="ja-JP" sz="300" dirty="0">
              <a:solidFill>
                <a:schemeClr val="tx1"/>
              </a:solidFill>
              <a:latin typeface="BIZ UDPゴシック" panose="020B0400000000000000" pitchFamily="50" charset="-128"/>
              <a:ea typeface="BIZ UDPゴシック" panose="020B0400000000000000" pitchFamily="50" charset="-128"/>
            </a:endParaRPr>
          </a:p>
          <a:p>
            <a:pPr>
              <a:spcBef>
                <a:spcPts val="200"/>
              </a:spcBef>
            </a:pPr>
            <a:r>
              <a:rPr kumimoji="1" lang="ja-JP" altLang="en-US" sz="1400" dirty="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リラックスできる雰囲気でやりとりしながら、本人の住所などを確認し、家族に連絡する。</a:t>
            </a:r>
          </a:p>
          <a:p>
            <a:pPr>
              <a:spcBef>
                <a:spcPts val="200"/>
              </a:spcBef>
            </a:pPr>
            <a:endParaRPr kumimoji="1" lang="en-US" altLang="ja-JP" sz="300" dirty="0">
              <a:solidFill>
                <a:schemeClr val="tx1"/>
              </a:solidFill>
              <a:latin typeface="BIZ UDPゴシック" panose="020B0400000000000000" pitchFamily="50" charset="-128"/>
              <a:ea typeface="BIZ UDPゴシック" panose="020B0400000000000000" pitchFamily="50" charset="-128"/>
            </a:endParaRPr>
          </a:p>
          <a:p>
            <a:pPr>
              <a:spcBef>
                <a:spcPts val="200"/>
              </a:spcBef>
            </a:pPr>
            <a:r>
              <a:rPr kumimoji="1" lang="ja-JP" altLang="en-US" sz="1400" dirty="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連絡先がわからない場合や一人暮らしと思われる場合は、地域包括支援センターに連絡する。</a:t>
            </a:r>
          </a:p>
        </p:txBody>
      </p:sp>
      <p:sp>
        <p:nvSpPr>
          <p:cNvPr id="16" name="四角形: 角を丸くする 15">
            <a:extLst>
              <a:ext uri="{FF2B5EF4-FFF2-40B4-BE49-F238E27FC236}">
                <a16:creationId xmlns:a16="http://schemas.microsoft.com/office/drawing/2014/main" id="{3BFEAAEF-2A70-4171-8C0A-ABE42FC3072F}"/>
              </a:ext>
            </a:extLst>
          </p:cNvPr>
          <p:cNvSpPr/>
          <p:nvPr/>
        </p:nvSpPr>
        <p:spPr>
          <a:xfrm>
            <a:off x="4257369" y="1512522"/>
            <a:ext cx="4008805" cy="29907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rPr>
              <a:t>なぜこのような言動がみられるのか</a:t>
            </a:r>
            <a:endParaRPr kumimoji="1" lang="ja-JP" altLang="en-US" dirty="0">
              <a:solidFill>
                <a:schemeClr val="bg1"/>
              </a:solidFill>
            </a:endParaRPr>
          </a:p>
        </p:txBody>
      </p:sp>
      <p:sp>
        <p:nvSpPr>
          <p:cNvPr id="17" name="矢印: 下 16">
            <a:extLst>
              <a:ext uri="{FF2B5EF4-FFF2-40B4-BE49-F238E27FC236}">
                <a16:creationId xmlns:a16="http://schemas.microsoft.com/office/drawing/2014/main" id="{20381D08-5B22-4D9F-ADB0-BA21D9454883}"/>
              </a:ext>
            </a:extLst>
          </p:cNvPr>
          <p:cNvSpPr/>
          <p:nvPr/>
        </p:nvSpPr>
        <p:spPr>
          <a:xfrm rot="16200000">
            <a:off x="3362632" y="2307314"/>
            <a:ext cx="688258" cy="380795"/>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a:extLst>
              <a:ext uri="{FF2B5EF4-FFF2-40B4-BE49-F238E27FC236}">
                <a16:creationId xmlns:a16="http://schemas.microsoft.com/office/drawing/2014/main" id="{AAFB481F-C2D1-4EE4-9FA8-19E9822ED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54" y="3938313"/>
            <a:ext cx="2835565" cy="2619109"/>
          </a:xfrm>
          <a:prstGeom prst="rect">
            <a:avLst/>
          </a:prstGeom>
        </p:spPr>
      </p:pic>
      <p:sp>
        <p:nvSpPr>
          <p:cNvPr id="20" name="矢印: 下 19">
            <a:extLst>
              <a:ext uri="{FF2B5EF4-FFF2-40B4-BE49-F238E27FC236}">
                <a16:creationId xmlns:a16="http://schemas.microsoft.com/office/drawing/2014/main" id="{74198153-C610-4635-89D6-607A58DB84A0}"/>
              </a:ext>
            </a:extLst>
          </p:cNvPr>
          <p:cNvSpPr/>
          <p:nvPr/>
        </p:nvSpPr>
        <p:spPr>
          <a:xfrm>
            <a:off x="7577916" y="3550979"/>
            <a:ext cx="688258" cy="380795"/>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四角形: 角を丸くする 20">
            <a:extLst>
              <a:ext uri="{FF2B5EF4-FFF2-40B4-BE49-F238E27FC236}">
                <a16:creationId xmlns:a16="http://schemas.microsoft.com/office/drawing/2014/main" id="{9214AD72-6671-4BFD-982C-AE297926B094}"/>
              </a:ext>
            </a:extLst>
          </p:cNvPr>
          <p:cNvSpPr/>
          <p:nvPr/>
        </p:nvSpPr>
        <p:spPr>
          <a:xfrm>
            <a:off x="2189546" y="3598145"/>
            <a:ext cx="2273037" cy="394097"/>
          </a:xfrm>
          <a:prstGeom prst="roundRect">
            <a:avLst/>
          </a:prstGeom>
          <a:solidFill>
            <a:schemeClr val="accent4">
              <a:lumMod val="60000"/>
              <a:lumOff val="40000"/>
            </a:schemeClr>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2">
                    <a:lumMod val="50000"/>
                  </a:schemeClr>
                </a:solidFill>
              </a:rPr>
              <a:t>●</a:t>
            </a:r>
            <a:r>
              <a:rPr kumimoji="1" lang="ja-JP" altLang="en-US" dirty="0">
                <a:solidFill>
                  <a:schemeClr val="tx1"/>
                </a:solidFill>
              </a:rPr>
              <a:t> 対応のポイント</a:t>
            </a:r>
          </a:p>
        </p:txBody>
      </p:sp>
    </p:spTree>
    <p:extLst>
      <p:ext uri="{BB962C8B-B14F-4D97-AF65-F5344CB8AC3E}">
        <p14:creationId xmlns:p14="http://schemas.microsoft.com/office/powerpoint/2010/main" val="3070375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F5C68-2A9D-407D-A117-785F5F9ED87D}"/>
              </a:ext>
            </a:extLst>
          </p:cNvPr>
          <p:cNvSpPr>
            <a:spLocks noGrp="1"/>
          </p:cNvSpPr>
          <p:nvPr>
            <p:ph type="title"/>
          </p:nvPr>
        </p:nvSpPr>
        <p:spPr>
          <a:xfrm>
            <a:off x="0" y="0"/>
            <a:ext cx="12192000" cy="868101"/>
          </a:xfrm>
          <a:solidFill>
            <a:schemeClr val="accent2">
              <a:lumMod val="40000"/>
              <a:lumOff val="60000"/>
            </a:schemeClr>
          </a:solidFill>
        </p:spPr>
        <p:txBody>
          <a:bodyPr>
            <a:normAutofit fontScale="90000"/>
          </a:bodyPr>
          <a:lstStyle/>
          <a:p>
            <a:r>
              <a:rPr kumimoji="1" lang="en-US" altLang="ja-JP" sz="3100" b="0"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3100" b="0"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事例編</a:t>
            </a:r>
            <a:r>
              <a:rPr kumimoji="1" lang="en-US" altLang="ja-JP" sz="3100" b="0"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3100" b="0"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4400" b="0"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認知症の人が安心して買い物を続けられるために</a:t>
            </a:r>
            <a:endParaRPr kumimoji="1" lang="ja-JP" altLang="en-US" sz="54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992C1590-EDAB-4115-95EE-747E65128E5A}"/>
              </a:ext>
            </a:extLst>
          </p:cNvPr>
          <p:cNvSpPr txBox="1"/>
          <p:nvPr/>
        </p:nvSpPr>
        <p:spPr>
          <a:xfrm>
            <a:off x="127522" y="937434"/>
            <a:ext cx="1228437" cy="466281"/>
          </a:xfrm>
          <a:prstGeom prst="rect">
            <a:avLst/>
          </a:prstGeom>
          <a:noFill/>
        </p:spPr>
        <p:txBody>
          <a:bodyPr wrap="square">
            <a:spAutoFit/>
          </a:bodyPr>
          <a:lstStyle/>
          <a:p>
            <a:pPr marL="0" indent="0">
              <a:lnSpc>
                <a:spcPct val="90000"/>
              </a:lnSpc>
              <a:spcBef>
                <a:spcPts val="0"/>
              </a:spcBef>
              <a:buNone/>
            </a:pPr>
            <a:r>
              <a:rPr lang="ja-JP" altLang="en-US" sz="2700" dirty="0">
                <a:solidFill>
                  <a:schemeClr val="accent2">
                    <a:lumMod val="50000"/>
                  </a:schemeClr>
                </a:solidFill>
                <a:latin typeface="BIZ UDPゴシック" panose="020B0400000000000000" pitchFamily="50" charset="-128"/>
                <a:ea typeface="BIZ UDPゴシック" panose="020B0400000000000000" pitchFamily="50" charset="-128"/>
              </a:rPr>
              <a:t>事例❸</a:t>
            </a:r>
          </a:p>
        </p:txBody>
      </p:sp>
      <p:cxnSp>
        <p:nvCxnSpPr>
          <p:cNvPr id="9" name="直線コネクタ 8">
            <a:extLst>
              <a:ext uri="{FF2B5EF4-FFF2-40B4-BE49-F238E27FC236}">
                <a16:creationId xmlns:a16="http://schemas.microsoft.com/office/drawing/2014/main" id="{DD20192F-F065-4003-A3A7-1403F7768356}"/>
              </a:ext>
            </a:extLst>
          </p:cNvPr>
          <p:cNvCxnSpPr>
            <a:cxnSpLocks/>
          </p:cNvCxnSpPr>
          <p:nvPr/>
        </p:nvCxnSpPr>
        <p:spPr>
          <a:xfrm>
            <a:off x="197629" y="1447075"/>
            <a:ext cx="11719068" cy="0"/>
          </a:xfrm>
          <a:prstGeom prst="line">
            <a:avLst/>
          </a:prstGeom>
          <a:ln w="3810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FE5EB37-B5B5-4686-870E-7224654496B8}"/>
              </a:ext>
            </a:extLst>
          </p:cNvPr>
          <p:cNvSpPr txBox="1"/>
          <p:nvPr/>
        </p:nvSpPr>
        <p:spPr>
          <a:xfrm>
            <a:off x="1205941" y="937434"/>
            <a:ext cx="9148321" cy="466281"/>
          </a:xfrm>
          <a:prstGeom prst="rect">
            <a:avLst/>
          </a:prstGeom>
          <a:noFill/>
        </p:spPr>
        <p:txBody>
          <a:bodyPr wrap="square">
            <a:spAutoFit/>
          </a:bodyPr>
          <a:lstStyle/>
          <a:p>
            <a:pPr marL="0" indent="0">
              <a:lnSpc>
                <a:spcPct val="90000"/>
              </a:lnSpc>
              <a:spcBef>
                <a:spcPts val="0"/>
              </a:spcBef>
              <a:buNone/>
            </a:pPr>
            <a:r>
              <a:rPr lang="ja-JP" altLang="en-US" sz="2700" dirty="0">
                <a:latin typeface="BIZ UDPゴシック" panose="020B0400000000000000" pitchFamily="50" charset="-128"/>
                <a:ea typeface="BIZ UDPゴシック" panose="020B0400000000000000" pitchFamily="50" charset="-128"/>
              </a:rPr>
              <a:t>お金の支払いに手間取る</a:t>
            </a:r>
          </a:p>
        </p:txBody>
      </p:sp>
      <p:sp>
        <p:nvSpPr>
          <p:cNvPr id="5" name="四角形: 角を丸くする 4">
            <a:extLst>
              <a:ext uri="{FF2B5EF4-FFF2-40B4-BE49-F238E27FC236}">
                <a16:creationId xmlns:a16="http://schemas.microsoft.com/office/drawing/2014/main" id="{A983314F-5ED2-45D7-B4CF-20BF30702634}"/>
              </a:ext>
            </a:extLst>
          </p:cNvPr>
          <p:cNvSpPr/>
          <p:nvPr/>
        </p:nvSpPr>
        <p:spPr>
          <a:xfrm>
            <a:off x="154262" y="1522034"/>
            <a:ext cx="3910198" cy="175317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accent5">
                    <a:lumMod val="75000"/>
                  </a:schemeClr>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レジでの支払い時に、</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r>
              <a:rPr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財布が見当たらない。</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000" dirty="0">
                <a:solidFill>
                  <a:schemeClr val="accent5">
                    <a:lumMod val="75000"/>
                  </a:schemeClr>
                </a:solidFill>
                <a:latin typeface="BIZ UDPゴシック" panose="020B0400000000000000" pitchFamily="50" charset="-128"/>
                <a:ea typeface="BIZ UDPゴシック" panose="020B0400000000000000" pitchFamily="50" charset="-128"/>
              </a:rPr>
              <a:t>●</a:t>
            </a:r>
            <a:r>
              <a:rPr kumimoji="1" lang="ja-JP" altLang="en-US" sz="2000" dirty="0">
                <a:solidFill>
                  <a:schemeClr val="tx1"/>
                </a:solidFill>
                <a:latin typeface="BIZ UDPゴシック" panose="020B0400000000000000" pitchFamily="50" charset="-128"/>
                <a:ea typeface="BIZ UDPゴシック" panose="020B0400000000000000" pitchFamily="50" charset="-128"/>
              </a:rPr>
              <a:t> 支払い額に見合ったお金</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r>
              <a:rPr lang="en-US" altLang="ja-JP"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が出せないなどで手間取る。</a:t>
            </a:r>
          </a:p>
        </p:txBody>
      </p:sp>
      <p:sp>
        <p:nvSpPr>
          <p:cNvPr id="14" name="四角形: 角を丸くする 13">
            <a:extLst>
              <a:ext uri="{FF2B5EF4-FFF2-40B4-BE49-F238E27FC236}">
                <a16:creationId xmlns:a16="http://schemas.microsoft.com/office/drawing/2014/main" id="{888372AF-9B76-44B9-AADD-CC8423BFD7B9}"/>
              </a:ext>
            </a:extLst>
          </p:cNvPr>
          <p:cNvSpPr/>
          <p:nvPr/>
        </p:nvSpPr>
        <p:spPr>
          <a:xfrm>
            <a:off x="4526557" y="1736203"/>
            <a:ext cx="7390140" cy="153900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700" dirty="0">
                <a:solidFill>
                  <a:schemeClr val="accent2">
                    <a:lumMod val="75000"/>
                  </a:schemeClr>
                </a:solidFill>
                <a:latin typeface="BIZ UDPゴシック" panose="020B0400000000000000" pitchFamily="50" charset="-128"/>
                <a:ea typeface="BIZ UDPゴシック" panose="020B0400000000000000" pitchFamily="50" charset="-128"/>
              </a:rPr>
              <a:t>● </a:t>
            </a:r>
            <a:r>
              <a:rPr kumimoji="1" lang="ja-JP" altLang="en-US" sz="1700" dirty="0">
                <a:solidFill>
                  <a:schemeClr val="tx1"/>
                </a:solidFill>
                <a:latin typeface="BIZ UDPゴシック" panose="020B0400000000000000" pitchFamily="50" charset="-128"/>
                <a:ea typeface="BIZ UDPゴシック" panose="020B0400000000000000" pitchFamily="50" charset="-128"/>
              </a:rPr>
              <a:t>空間認知が低下しているために鞄や買い物袋の中の財布が探せない場</a:t>
            </a:r>
            <a:endParaRPr kumimoji="1" lang="en-US" altLang="ja-JP" sz="17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700" dirty="0">
                <a:solidFill>
                  <a:schemeClr val="tx1"/>
                </a:solidFill>
                <a:latin typeface="BIZ UDPゴシック" panose="020B0400000000000000" pitchFamily="50" charset="-128"/>
                <a:ea typeface="BIZ UDPゴシック" panose="020B0400000000000000" pitchFamily="50" charset="-128"/>
              </a:rPr>
              <a:t>    </a:t>
            </a:r>
            <a:r>
              <a:rPr kumimoji="1" lang="ja-JP" altLang="en-US" sz="1700" dirty="0">
                <a:solidFill>
                  <a:schemeClr val="tx1"/>
                </a:solidFill>
                <a:latin typeface="BIZ UDPゴシック" panose="020B0400000000000000" pitchFamily="50" charset="-128"/>
                <a:ea typeface="BIZ UDPゴシック" panose="020B0400000000000000" pitchFamily="50" charset="-128"/>
              </a:rPr>
              <a:t>合が考えられる。</a:t>
            </a:r>
            <a:endParaRPr kumimoji="1" lang="en-US" altLang="ja-JP" sz="17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700" dirty="0">
                <a:solidFill>
                  <a:schemeClr val="accent2">
                    <a:lumMod val="75000"/>
                  </a:schemeClr>
                </a:solidFill>
                <a:latin typeface="BIZ UDPゴシック" panose="020B0400000000000000" pitchFamily="50" charset="-128"/>
                <a:ea typeface="BIZ UDPゴシック" panose="020B0400000000000000" pitchFamily="50" charset="-128"/>
              </a:rPr>
              <a:t>● </a:t>
            </a:r>
            <a:r>
              <a:rPr kumimoji="1" lang="ja-JP" altLang="en-US" sz="1700" dirty="0">
                <a:solidFill>
                  <a:schemeClr val="tx1"/>
                </a:solidFill>
                <a:latin typeface="BIZ UDPゴシック" panose="020B0400000000000000" pitchFamily="50" charset="-128"/>
                <a:ea typeface="BIZ UDPゴシック" panose="020B0400000000000000" pitchFamily="50" charset="-128"/>
              </a:rPr>
              <a:t>理解・判断力の低下で注意集中できずに混乱する症状などが推測される。</a:t>
            </a:r>
            <a:endParaRPr kumimoji="1" lang="en-US" altLang="ja-JP" sz="17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700" dirty="0">
                <a:solidFill>
                  <a:schemeClr val="accent2">
                    <a:lumMod val="75000"/>
                  </a:schemeClr>
                </a:solidFill>
                <a:latin typeface="BIZ UDPゴシック" panose="020B0400000000000000" pitchFamily="50" charset="-128"/>
                <a:ea typeface="BIZ UDPゴシック" panose="020B0400000000000000" pitchFamily="50" charset="-128"/>
              </a:rPr>
              <a:t>● </a:t>
            </a:r>
            <a:r>
              <a:rPr kumimoji="1" lang="ja-JP" altLang="en-US" sz="1700" dirty="0">
                <a:solidFill>
                  <a:schemeClr val="tx1"/>
                </a:solidFill>
                <a:latin typeface="BIZ UDPゴシック" panose="020B0400000000000000" pitchFamily="50" charset="-128"/>
                <a:ea typeface="BIZ UDPゴシック" panose="020B0400000000000000" pitchFamily="50" charset="-128"/>
              </a:rPr>
              <a:t>こうした認知症による障害により、本人が動揺し混乱していることが考え</a:t>
            </a:r>
            <a:endParaRPr kumimoji="1" lang="en-US" altLang="ja-JP" sz="17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700" dirty="0">
                <a:solidFill>
                  <a:schemeClr val="tx1"/>
                </a:solidFill>
                <a:latin typeface="BIZ UDPゴシック" panose="020B0400000000000000" pitchFamily="50" charset="-128"/>
                <a:ea typeface="BIZ UDPゴシック" panose="020B0400000000000000" pitchFamily="50" charset="-128"/>
              </a:rPr>
              <a:t>　　られる。</a:t>
            </a:r>
          </a:p>
        </p:txBody>
      </p:sp>
      <p:sp>
        <p:nvSpPr>
          <p:cNvPr id="15" name="四角形: 角を丸くする 14">
            <a:extLst>
              <a:ext uri="{FF2B5EF4-FFF2-40B4-BE49-F238E27FC236}">
                <a16:creationId xmlns:a16="http://schemas.microsoft.com/office/drawing/2014/main" id="{2BE6A694-7449-4FAC-95F6-358410500D39}"/>
              </a:ext>
            </a:extLst>
          </p:cNvPr>
          <p:cNvSpPr/>
          <p:nvPr/>
        </p:nvSpPr>
        <p:spPr>
          <a:xfrm>
            <a:off x="197629" y="3582791"/>
            <a:ext cx="8848048" cy="3030444"/>
          </a:xfrm>
          <a:prstGeom prst="roundRect">
            <a:avLst>
              <a:gd name="adj" fmla="val 13190"/>
            </a:avLst>
          </a:prstGeom>
          <a:solidFill>
            <a:schemeClr val="accent4">
              <a:lumMod val="20000"/>
              <a:lumOff val="80000"/>
            </a:schemeClr>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nchorCtr="0"/>
          <a:lstStyle/>
          <a:p>
            <a:endParaRPr kumimoji="1" lang="en-US" altLang="ja-JP" sz="200" dirty="0">
              <a:solidFill>
                <a:schemeClr val="tx1"/>
              </a:solidFill>
              <a:latin typeface="BIZ UDPゴシック" panose="020B0400000000000000" pitchFamily="50" charset="-128"/>
              <a:ea typeface="BIZ UDPゴシック" panose="020B0400000000000000" pitchFamily="50" charset="-128"/>
            </a:endParaRPr>
          </a:p>
          <a:p>
            <a:r>
              <a:rPr lang="ja-JP" altLang="en-US" sz="1900" dirty="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sz="1900" dirty="0">
                <a:solidFill>
                  <a:schemeClr val="tx1"/>
                </a:solidFill>
                <a:latin typeface="BIZ UDPゴシック" panose="020B0400000000000000" pitchFamily="50" charset="-128"/>
                <a:ea typeface="BIZ UDPゴシック" panose="020B0400000000000000" pitchFamily="50" charset="-128"/>
              </a:rPr>
              <a:t>お客さまのペースに合わせるのが基本である。</a:t>
            </a:r>
            <a:endParaRPr kumimoji="1" lang="en-US" altLang="ja-JP" sz="19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200" dirty="0">
              <a:solidFill>
                <a:schemeClr val="tx1"/>
              </a:solidFill>
              <a:latin typeface="BIZ UDPゴシック" panose="020B0400000000000000" pitchFamily="50" charset="-128"/>
              <a:ea typeface="BIZ UDPゴシック" panose="020B0400000000000000" pitchFamily="50" charset="-128"/>
            </a:endParaRPr>
          </a:p>
          <a:p>
            <a:r>
              <a:rPr lang="ja-JP" altLang="en-US" sz="1900" dirty="0">
                <a:solidFill>
                  <a:schemeClr val="accent4">
                    <a:lumMod val="75000"/>
                  </a:schemeClr>
                </a:solidFill>
                <a:latin typeface="BIZ UDPゴシック" panose="020B0400000000000000" pitchFamily="50" charset="-128"/>
                <a:ea typeface="BIZ UDPゴシック" panose="020B0400000000000000" pitchFamily="50" charset="-128"/>
              </a:rPr>
              <a:t>●</a:t>
            </a:r>
            <a:r>
              <a:rPr kumimoji="1" lang="ja-JP" altLang="en-US" sz="1900" dirty="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sz="1900" dirty="0">
                <a:solidFill>
                  <a:schemeClr val="tx1"/>
                </a:solidFill>
                <a:latin typeface="BIZ UDPゴシック" panose="020B0400000000000000" pitchFamily="50" charset="-128"/>
                <a:ea typeface="BIZ UDPゴシック" panose="020B0400000000000000" pitchFamily="50" charset="-128"/>
              </a:rPr>
              <a:t>認知症の人はせかされるとますます混乱してしまうため、</a:t>
            </a:r>
            <a:endParaRPr kumimoji="1" lang="en-US" altLang="ja-JP" sz="1900" dirty="0">
              <a:solidFill>
                <a:schemeClr val="tx1"/>
              </a:solidFill>
              <a:latin typeface="BIZ UDPゴシック" panose="020B0400000000000000" pitchFamily="50" charset="-128"/>
              <a:ea typeface="BIZ UDPゴシック" panose="020B0400000000000000" pitchFamily="50" charset="-128"/>
            </a:endParaRPr>
          </a:p>
          <a:p>
            <a:r>
              <a:rPr lang="en-US" altLang="ja-JP" sz="1900" dirty="0">
                <a:solidFill>
                  <a:schemeClr val="tx1"/>
                </a:solidFill>
                <a:latin typeface="BIZ UDPゴシック" panose="020B0400000000000000" pitchFamily="50" charset="-128"/>
                <a:ea typeface="BIZ UDPゴシック" panose="020B0400000000000000" pitchFamily="50" charset="-128"/>
              </a:rPr>
              <a:t>    </a:t>
            </a:r>
            <a:r>
              <a:rPr kumimoji="1" lang="ja-JP" altLang="en-US" sz="1900" dirty="0">
                <a:solidFill>
                  <a:schemeClr val="tx1"/>
                </a:solidFill>
                <a:latin typeface="BIZ UDPゴシック" panose="020B0400000000000000" pitchFamily="50" charset="-128"/>
                <a:ea typeface="BIZ UDPゴシック" panose="020B0400000000000000" pitchFamily="50" charset="-128"/>
              </a:rPr>
              <a:t>「あわてなくても大丈夫ですよ」と声かけするなどして対応する。</a:t>
            </a:r>
          </a:p>
          <a:p>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200" dirty="0">
              <a:solidFill>
                <a:schemeClr val="tx1"/>
              </a:solidFill>
              <a:latin typeface="BIZ UDPゴシック" panose="020B0400000000000000" pitchFamily="50" charset="-128"/>
              <a:ea typeface="BIZ UDPゴシック" panose="020B0400000000000000" pitchFamily="50" charset="-128"/>
            </a:endParaRPr>
          </a:p>
          <a:p>
            <a:r>
              <a:rPr lang="ja-JP" altLang="en-US" sz="1900" dirty="0">
                <a:solidFill>
                  <a:schemeClr val="accent4">
                    <a:lumMod val="75000"/>
                  </a:schemeClr>
                </a:solidFill>
                <a:latin typeface="BIZ UDPゴシック" panose="020B0400000000000000" pitchFamily="50" charset="-128"/>
                <a:ea typeface="BIZ UDPゴシック" panose="020B0400000000000000" pitchFamily="50" charset="-128"/>
              </a:rPr>
              <a:t>●</a:t>
            </a:r>
            <a:r>
              <a:rPr kumimoji="1" lang="ja-JP" altLang="en-US" sz="1900" dirty="0">
                <a:solidFill>
                  <a:schemeClr val="tx1"/>
                </a:solidFill>
                <a:latin typeface="BIZ UDPゴシック" panose="020B0400000000000000" pitchFamily="50" charset="-128"/>
                <a:ea typeface="BIZ UDPゴシック" panose="020B0400000000000000" pitchFamily="50" charset="-128"/>
              </a:rPr>
              <a:t> レジが滞って後ろに列ができてしまうような場合の対応方法なども検討して</a:t>
            </a:r>
            <a:r>
              <a:rPr kumimoji="1" lang="en-US" altLang="ja-JP" sz="1900" dirty="0">
                <a:solidFill>
                  <a:schemeClr val="tx1"/>
                </a:solidFill>
                <a:latin typeface="BIZ UDPゴシック" panose="020B0400000000000000" pitchFamily="50" charset="-128"/>
                <a:ea typeface="BIZ UDPゴシック" panose="020B0400000000000000" pitchFamily="50" charset="-128"/>
              </a:rPr>
              <a:t> </a:t>
            </a:r>
            <a:r>
              <a:rPr kumimoji="1" lang="ja-JP" altLang="en-US" sz="19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9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900" dirty="0">
                <a:solidFill>
                  <a:schemeClr val="tx1"/>
                </a:solidFill>
                <a:latin typeface="BIZ UDPゴシック" panose="020B0400000000000000" pitchFamily="50" charset="-128"/>
                <a:ea typeface="BIZ UDPゴシック" panose="020B0400000000000000" pitchFamily="50" charset="-128"/>
              </a:rPr>
              <a:t>    </a:t>
            </a:r>
            <a:r>
              <a:rPr kumimoji="1" lang="ja-JP" altLang="en-US" sz="1900" dirty="0">
                <a:solidFill>
                  <a:schemeClr val="tx1"/>
                </a:solidFill>
                <a:latin typeface="BIZ UDPゴシック" panose="020B0400000000000000" pitchFamily="50" charset="-128"/>
                <a:ea typeface="BIZ UDPゴシック" panose="020B0400000000000000" pitchFamily="50" charset="-128"/>
              </a:rPr>
              <a:t>おく。</a:t>
            </a:r>
          </a:p>
          <a:p>
            <a:endParaRPr kumimoji="1" lang="en-US" altLang="ja-JP" sz="500" dirty="0">
              <a:solidFill>
                <a:schemeClr val="tx1"/>
              </a:solidFill>
              <a:latin typeface="BIZ UDPゴシック" panose="020B0400000000000000" pitchFamily="50" charset="-128"/>
              <a:ea typeface="BIZ UDPゴシック" panose="020B0400000000000000" pitchFamily="50" charset="-128"/>
            </a:endParaRPr>
          </a:p>
          <a:p>
            <a:r>
              <a:rPr lang="ja-JP" altLang="en-US" sz="1900" dirty="0">
                <a:solidFill>
                  <a:schemeClr val="accent4">
                    <a:lumMod val="75000"/>
                  </a:schemeClr>
                </a:solidFill>
                <a:latin typeface="BIZ UDPゴシック" panose="020B0400000000000000" pitchFamily="50" charset="-128"/>
                <a:ea typeface="BIZ UDPゴシック" panose="020B0400000000000000" pitchFamily="50" charset="-128"/>
              </a:rPr>
              <a:t>●</a:t>
            </a:r>
            <a:r>
              <a:rPr kumimoji="1" lang="ja-JP" altLang="en-US" sz="1900" dirty="0">
                <a:solidFill>
                  <a:schemeClr val="tx1"/>
                </a:solidFill>
                <a:latin typeface="BIZ UDPゴシック" panose="020B0400000000000000" pitchFamily="50" charset="-128"/>
                <a:ea typeface="BIZ UDPゴシック" panose="020B0400000000000000" pitchFamily="50" charset="-128"/>
              </a:rPr>
              <a:t> 小銭の計算が苦手で大きい紙幣で支払う人には、「硬貨が取り出しにくいよ</a:t>
            </a:r>
            <a:endParaRPr kumimoji="1" lang="en-US" altLang="ja-JP" sz="19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900" dirty="0">
                <a:solidFill>
                  <a:schemeClr val="tx1"/>
                </a:solidFill>
                <a:latin typeface="BIZ UDPゴシック" panose="020B0400000000000000" pitchFamily="50" charset="-128"/>
                <a:ea typeface="BIZ UDPゴシック" panose="020B0400000000000000" pitchFamily="50" charset="-128"/>
              </a:rPr>
              <a:t>    </a:t>
            </a:r>
            <a:r>
              <a:rPr kumimoji="1" lang="ja-JP" altLang="en-US" sz="1900" dirty="0">
                <a:solidFill>
                  <a:schemeClr val="tx1"/>
                </a:solidFill>
                <a:latin typeface="BIZ UDPゴシック" panose="020B0400000000000000" pitchFamily="50" charset="-128"/>
                <a:ea typeface="BIZ UDPゴシック" panose="020B0400000000000000" pitchFamily="50" charset="-128"/>
              </a:rPr>
              <a:t>うでしたら、こちらのトレイに小銭をどうぞ」などのさりげないサポートを行う。</a:t>
            </a:r>
            <a:endParaRPr kumimoji="1" lang="en-US" altLang="ja-JP" sz="19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a:ln>
                  <a:noFill/>
                </a:ln>
                <a:solidFill>
                  <a:srgbClr val="FFC000">
                    <a:lumMod val="75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900" dirty="0">
                <a:solidFill>
                  <a:prstClr val="black"/>
                </a:solidFill>
                <a:latin typeface="BIZ UDPゴシック" panose="020B0400000000000000" pitchFamily="50" charset="-128"/>
                <a:ea typeface="BIZ UDPゴシック" panose="020B0400000000000000" pitchFamily="50" charset="-128"/>
              </a:rPr>
              <a:t>安心してゆっくり支払いができるスローレジを設け、その旨を表示する。</a:t>
            </a:r>
            <a:endParaRPr kumimoji="1" lang="ja-JP" altLang="en-US" sz="1900" dirty="0">
              <a:solidFill>
                <a:schemeClr val="tx1"/>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3BFEAAEF-2A70-4171-8C0A-ABE42FC3072F}"/>
              </a:ext>
            </a:extLst>
          </p:cNvPr>
          <p:cNvSpPr/>
          <p:nvPr/>
        </p:nvSpPr>
        <p:spPr>
          <a:xfrm>
            <a:off x="4512293" y="1512522"/>
            <a:ext cx="4008805" cy="29907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rPr>
              <a:t>なぜこのような言動がみられるのか</a:t>
            </a:r>
            <a:endParaRPr kumimoji="1" lang="ja-JP" altLang="en-US" dirty="0">
              <a:solidFill>
                <a:schemeClr val="bg1"/>
              </a:solidFill>
            </a:endParaRPr>
          </a:p>
        </p:txBody>
      </p:sp>
      <p:sp>
        <p:nvSpPr>
          <p:cNvPr id="17" name="矢印: 下 16">
            <a:extLst>
              <a:ext uri="{FF2B5EF4-FFF2-40B4-BE49-F238E27FC236}">
                <a16:creationId xmlns:a16="http://schemas.microsoft.com/office/drawing/2014/main" id="{20381D08-5B22-4D9F-ADB0-BA21D9454883}"/>
              </a:ext>
            </a:extLst>
          </p:cNvPr>
          <p:cNvSpPr/>
          <p:nvPr/>
        </p:nvSpPr>
        <p:spPr>
          <a:xfrm rot="16200000">
            <a:off x="3951379" y="2307314"/>
            <a:ext cx="688258" cy="380795"/>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四角形: 角を丸くする 17">
            <a:extLst>
              <a:ext uri="{FF2B5EF4-FFF2-40B4-BE49-F238E27FC236}">
                <a16:creationId xmlns:a16="http://schemas.microsoft.com/office/drawing/2014/main" id="{24466200-D353-4DA3-BF69-7E36686C3256}"/>
              </a:ext>
            </a:extLst>
          </p:cNvPr>
          <p:cNvSpPr/>
          <p:nvPr/>
        </p:nvSpPr>
        <p:spPr>
          <a:xfrm>
            <a:off x="409699" y="3332267"/>
            <a:ext cx="2273037" cy="394097"/>
          </a:xfrm>
          <a:prstGeom prst="roundRect">
            <a:avLst/>
          </a:prstGeom>
          <a:solidFill>
            <a:schemeClr val="accent4">
              <a:lumMod val="60000"/>
              <a:lumOff val="40000"/>
            </a:schemeClr>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2">
                    <a:lumMod val="50000"/>
                  </a:schemeClr>
                </a:solidFill>
              </a:rPr>
              <a:t>●</a:t>
            </a:r>
            <a:r>
              <a:rPr kumimoji="1" lang="ja-JP" altLang="en-US" dirty="0">
                <a:solidFill>
                  <a:schemeClr val="tx1"/>
                </a:solidFill>
              </a:rPr>
              <a:t> 対応のポイント</a:t>
            </a:r>
          </a:p>
        </p:txBody>
      </p:sp>
      <p:sp>
        <p:nvSpPr>
          <p:cNvPr id="19" name="矢印: 下 18">
            <a:extLst>
              <a:ext uri="{FF2B5EF4-FFF2-40B4-BE49-F238E27FC236}">
                <a16:creationId xmlns:a16="http://schemas.microsoft.com/office/drawing/2014/main" id="{C147F73F-E7DD-464E-98E3-6B846404BF71}"/>
              </a:ext>
            </a:extLst>
          </p:cNvPr>
          <p:cNvSpPr/>
          <p:nvPr/>
        </p:nvSpPr>
        <p:spPr>
          <a:xfrm>
            <a:off x="6410631" y="3316075"/>
            <a:ext cx="688258" cy="213241"/>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図 5">
            <a:extLst>
              <a:ext uri="{FF2B5EF4-FFF2-40B4-BE49-F238E27FC236}">
                <a16:creationId xmlns:a16="http://schemas.microsoft.com/office/drawing/2014/main" id="{4AB90D4D-6708-455B-A909-FFD7B39FA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3459858"/>
            <a:ext cx="3025558" cy="3220593"/>
          </a:xfrm>
          <a:prstGeom prst="rect">
            <a:avLst/>
          </a:prstGeom>
        </p:spPr>
      </p:pic>
    </p:spTree>
    <p:extLst>
      <p:ext uri="{BB962C8B-B14F-4D97-AF65-F5344CB8AC3E}">
        <p14:creationId xmlns:p14="http://schemas.microsoft.com/office/powerpoint/2010/main" val="1019222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F5C68-2A9D-407D-A117-785F5F9ED87D}"/>
              </a:ext>
            </a:extLst>
          </p:cNvPr>
          <p:cNvSpPr>
            <a:spLocks noGrp="1"/>
          </p:cNvSpPr>
          <p:nvPr>
            <p:ph type="title"/>
          </p:nvPr>
        </p:nvSpPr>
        <p:spPr>
          <a:xfrm>
            <a:off x="0" y="0"/>
            <a:ext cx="12192000" cy="868101"/>
          </a:xfrm>
          <a:solidFill>
            <a:schemeClr val="accent2">
              <a:lumMod val="40000"/>
              <a:lumOff val="60000"/>
            </a:schemeClr>
          </a:solidFill>
        </p:spPr>
        <p:txBody>
          <a:bodyPr>
            <a:normAutofit fontScale="90000"/>
          </a:bodyPr>
          <a:lstStyle/>
          <a:p>
            <a:r>
              <a:rPr kumimoji="1" lang="en-US" altLang="ja-JP" sz="3100" b="0"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3100" b="0"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事例編</a:t>
            </a:r>
            <a:r>
              <a:rPr kumimoji="1" lang="en-US" altLang="ja-JP" sz="3100" b="0"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3100" b="0"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4400" b="0"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認知症の人が安心して買い物を続けられるために</a:t>
            </a:r>
            <a:endParaRPr kumimoji="1" lang="ja-JP" altLang="en-US" sz="54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992C1590-EDAB-4115-95EE-747E65128E5A}"/>
              </a:ext>
            </a:extLst>
          </p:cNvPr>
          <p:cNvSpPr txBox="1"/>
          <p:nvPr/>
        </p:nvSpPr>
        <p:spPr>
          <a:xfrm>
            <a:off x="145996" y="937434"/>
            <a:ext cx="1228437" cy="466281"/>
          </a:xfrm>
          <a:prstGeom prst="rect">
            <a:avLst/>
          </a:prstGeom>
          <a:noFill/>
        </p:spPr>
        <p:txBody>
          <a:bodyPr wrap="square">
            <a:spAutoFit/>
          </a:bodyPr>
          <a:lstStyle/>
          <a:p>
            <a:pPr marL="0" indent="0">
              <a:lnSpc>
                <a:spcPct val="90000"/>
              </a:lnSpc>
              <a:spcBef>
                <a:spcPts val="0"/>
              </a:spcBef>
              <a:buNone/>
            </a:pPr>
            <a:r>
              <a:rPr lang="ja-JP" altLang="en-US" sz="2700" dirty="0">
                <a:solidFill>
                  <a:schemeClr val="accent2">
                    <a:lumMod val="50000"/>
                  </a:schemeClr>
                </a:solidFill>
                <a:latin typeface="BIZ UDPゴシック" panose="020B0400000000000000" pitchFamily="50" charset="-128"/>
                <a:ea typeface="BIZ UDPゴシック" panose="020B0400000000000000" pitchFamily="50" charset="-128"/>
              </a:rPr>
              <a:t>事例❹</a:t>
            </a:r>
          </a:p>
        </p:txBody>
      </p:sp>
      <p:cxnSp>
        <p:nvCxnSpPr>
          <p:cNvPr id="9" name="直線コネクタ 8">
            <a:extLst>
              <a:ext uri="{FF2B5EF4-FFF2-40B4-BE49-F238E27FC236}">
                <a16:creationId xmlns:a16="http://schemas.microsoft.com/office/drawing/2014/main" id="{DD20192F-F065-4003-A3A7-1403F7768356}"/>
              </a:ext>
            </a:extLst>
          </p:cNvPr>
          <p:cNvCxnSpPr>
            <a:cxnSpLocks/>
          </p:cNvCxnSpPr>
          <p:nvPr/>
        </p:nvCxnSpPr>
        <p:spPr>
          <a:xfrm>
            <a:off x="230909" y="1447075"/>
            <a:ext cx="11685788" cy="0"/>
          </a:xfrm>
          <a:prstGeom prst="line">
            <a:avLst/>
          </a:prstGeom>
          <a:ln w="3810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FE5EB37-B5B5-4686-870E-7224654496B8}"/>
              </a:ext>
            </a:extLst>
          </p:cNvPr>
          <p:cNvSpPr txBox="1"/>
          <p:nvPr/>
        </p:nvSpPr>
        <p:spPr>
          <a:xfrm>
            <a:off x="1244079" y="937434"/>
            <a:ext cx="8696037" cy="466281"/>
          </a:xfrm>
          <a:prstGeom prst="rect">
            <a:avLst/>
          </a:prstGeom>
          <a:noFill/>
        </p:spPr>
        <p:txBody>
          <a:bodyPr wrap="square">
            <a:spAutoFit/>
          </a:bodyPr>
          <a:lstStyle/>
          <a:p>
            <a:pPr marL="0" indent="0">
              <a:lnSpc>
                <a:spcPct val="90000"/>
              </a:lnSpc>
              <a:spcBef>
                <a:spcPts val="0"/>
              </a:spcBef>
              <a:buNone/>
            </a:pPr>
            <a:r>
              <a:rPr lang="ja-JP" altLang="en-US" sz="2700" dirty="0">
                <a:latin typeface="BIZ UDPゴシック" panose="020B0400000000000000" pitchFamily="50" charset="-128"/>
                <a:ea typeface="BIZ UDPゴシック" panose="020B0400000000000000" pitchFamily="50" charset="-128"/>
              </a:rPr>
              <a:t>怒らせてしまうことがある</a:t>
            </a:r>
          </a:p>
        </p:txBody>
      </p:sp>
      <p:sp>
        <p:nvSpPr>
          <p:cNvPr id="5" name="四角形: 角を丸くする 4">
            <a:extLst>
              <a:ext uri="{FF2B5EF4-FFF2-40B4-BE49-F238E27FC236}">
                <a16:creationId xmlns:a16="http://schemas.microsoft.com/office/drawing/2014/main" id="{A983314F-5ED2-45D7-B4CF-20BF30702634}"/>
              </a:ext>
            </a:extLst>
          </p:cNvPr>
          <p:cNvSpPr/>
          <p:nvPr/>
        </p:nvSpPr>
        <p:spPr>
          <a:xfrm>
            <a:off x="154262" y="1768766"/>
            <a:ext cx="3296861" cy="195135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000" dirty="0">
                <a:solidFill>
                  <a:schemeClr val="accent5">
                    <a:lumMod val="75000"/>
                  </a:schemeClr>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店頭で応対していたら、</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急に人が変わった</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en-US" altLang="ja-JP"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ように怒り出す。</a:t>
            </a:r>
          </a:p>
        </p:txBody>
      </p:sp>
      <p:sp>
        <p:nvSpPr>
          <p:cNvPr id="14" name="四角形: 角を丸くする 13">
            <a:extLst>
              <a:ext uri="{FF2B5EF4-FFF2-40B4-BE49-F238E27FC236}">
                <a16:creationId xmlns:a16="http://schemas.microsoft.com/office/drawing/2014/main" id="{888372AF-9B76-44B9-AADD-CC8423BFD7B9}"/>
              </a:ext>
            </a:extLst>
          </p:cNvPr>
          <p:cNvSpPr/>
          <p:nvPr/>
        </p:nvSpPr>
        <p:spPr>
          <a:xfrm>
            <a:off x="3935563" y="1736201"/>
            <a:ext cx="8102175" cy="220574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lang="ja-JP" altLang="en-US" dirty="0">
                <a:solidFill>
                  <a:schemeClr val="accent2">
                    <a:lumMod val="75000"/>
                  </a:schemeClr>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記憶力の低下、見当識の低下、理解・判断力の低下などのために、</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buClrTx/>
              <a:buSzTx/>
              <a:buFontTx/>
              <a:buNone/>
              <a:tabLst/>
              <a:defRPr/>
            </a:pPr>
            <a:r>
              <a:rPr kumimoji="1" lang="ja-JP" altLang="en-US" dirty="0">
                <a:solidFill>
                  <a:srgbClr val="FF0000"/>
                </a:solidFill>
                <a:latin typeface="BIZ UDPゴシック" panose="020B0400000000000000" pitchFamily="50" charset="-128"/>
                <a:ea typeface="BIZ UDPゴシック" panose="020B0400000000000000" pitchFamily="50" charset="-128"/>
              </a:rPr>
              <a:t>　　</a:t>
            </a:r>
            <a:r>
              <a:rPr kumimoji="1" lang="ja-JP" altLang="en-US"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その場の状況や会話などを正確に捉えることが難しく、不安を膨らませ</a:t>
            </a:r>
            <a:endParaRPr kumimoji="1" lang="en-US" altLang="ja-JP"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kumimoji="1" lang="ja-JP" altLang="en-US"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怒ったり大声を出したりしてしまう</a:t>
            </a:r>
            <a:r>
              <a:rPr kumimoji="1" lang="ja-JP" altLang="en-US" dirty="0">
                <a:solidFill>
                  <a:schemeClr val="tx1"/>
                </a:solidFill>
                <a:latin typeface="BIZ UDPゴシック" panose="020B0400000000000000" pitchFamily="50" charset="-128"/>
                <a:ea typeface="BIZ UDPゴシック" panose="020B0400000000000000" pitchFamily="50" charset="-128"/>
              </a:rPr>
              <a:t>ことがある。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200"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accent2">
                    <a:lumMod val="75000"/>
                  </a:schemeClr>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度重なるもの忘れによる焦りや不安から、感情が不安定になっている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可能性も考えられる。</a:t>
            </a:r>
          </a:p>
          <a:p>
            <a:endParaRPr kumimoji="1" lang="en-US" altLang="ja-JP" sz="200"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accent2">
                    <a:lumMod val="75000"/>
                  </a:schemeClr>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感情をコントロールする前頭葉の病変により、イライラや攻撃的な言動が</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現れる場合もある。</a:t>
            </a:r>
          </a:p>
        </p:txBody>
      </p:sp>
      <p:sp>
        <p:nvSpPr>
          <p:cNvPr id="15" name="四角形: 角を丸くする 14">
            <a:extLst>
              <a:ext uri="{FF2B5EF4-FFF2-40B4-BE49-F238E27FC236}">
                <a16:creationId xmlns:a16="http://schemas.microsoft.com/office/drawing/2014/main" id="{2BE6A694-7449-4FAC-95F6-358410500D39}"/>
              </a:ext>
            </a:extLst>
          </p:cNvPr>
          <p:cNvSpPr/>
          <p:nvPr/>
        </p:nvSpPr>
        <p:spPr>
          <a:xfrm>
            <a:off x="154262" y="4306470"/>
            <a:ext cx="11762434" cy="2439767"/>
          </a:xfrm>
          <a:prstGeom prst="roundRect">
            <a:avLst>
              <a:gd name="adj" fmla="val 11025"/>
            </a:avLst>
          </a:prstGeom>
          <a:solidFill>
            <a:schemeClr val="accent4">
              <a:lumMod val="20000"/>
              <a:lumOff val="80000"/>
            </a:schemeClr>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marL="263525">
              <a:spcBef>
                <a:spcPts val="300"/>
              </a:spcBef>
            </a:pPr>
            <a:r>
              <a:rPr kumimoji="1" lang="ja-JP" altLang="en-US" sz="2000" b="1" dirty="0">
                <a:solidFill>
                  <a:schemeClr val="accent3">
                    <a:lumMod val="50000"/>
                  </a:schemeClr>
                </a:solidFill>
                <a:latin typeface="BIZ UDPゴシック" panose="020B0400000000000000" pitchFamily="50" charset="-128"/>
                <a:ea typeface="BIZ UDPゴシック" panose="020B0400000000000000" pitchFamily="50" charset="-128"/>
              </a:rPr>
              <a:t>　✕</a:t>
            </a:r>
            <a:r>
              <a:rPr kumimoji="1" lang="en-US" altLang="ja-JP" sz="2000" b="1" dirty="0">
                <a:solidFill>
                  <a:schemeClr val="accent3">
                    <a:lumMod val="50000"/>
                  </a:schemeClr>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本人には怒る理由があり、「意味のある」行為であることを理解する必要がある。</a:t>
            </a:r>
          </a:p>
          <a:p>
            <a:pPr marL="263525">
              <a:spcBef>
                <a:spcPts val="300"/>
              </a:spcBef>
            </a:pPr>
            <a:r>
              <a:rPr kumimoji="1" lang="ja-JP" altLang="en-US" sz="2000" b="1" dirty="0">
                <a:solidFill>
                  <a:schemeClr val="accent3">
                    <a:lumMod val="50000"/>
                  </a:schemeClr>
                </a:solidFill>
                <a:latin typeface="BIZ UDPゴシック" panose="020B0400000000000000" pitchFamily="50" charset="-128"/>
                <a:ea typeface="BIZ UDPゴシック" panose="020B0400000000000000" pitchFamily="50" charset="-128"/>
              </a:rPr>
              <a:t>　✕</a:t>
            </a:r>
            <a:r>
              <a:rPr kumimoji="1" lang="en-US" altLang="ja-JP" sz="2000" b="1" dirty="0">
                <a:solidFill>
                  <a:schemeClr val="accent3">
                    <a:lumMod val="50000"/>
                  </a:schemeClr>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邪険にする、無視するなどの対応は、本人のプライドを傷つけ、状態の悪化を招きかねない。</a:t>
            </a:r>
          </a:p>
          <a:p>
            <a:pPr marL="263525">
              <a:spcBef>
                <a:spcPts val="300"/>
              </a:spcBef>
            </a:pPr>
            <a:r>
              <a:rPr kumimoji="1" lang="ja-JP" altLang="en-US" sz="2000" b="1" dirty="0">
                <a:solidFill>
                  <a:schemeClr val="accent3">
                    <a:lumMod val="50000"/>
                  </a:schemeClr>
                </a:solidFill>
                <a:latin typeface="BIZ UDPゴシック" panose="020B0400000000000000" pitchFamily="50" charset="-128"/>
                <a:ea typeface="BIZ UDPゴシック" panose="020B0400000000000000" pitchFamily="50" charset="-128"/>
              </a:rPr>
              <a:t>　✕</a:t>
            </a:r>
            <a:r>
              <a:rPr kumimoji="1" lang="en-US" altLang="ja-JP" sz="2000" b="1" dirty="0">
                <a:solidFill>
                  <a:schemeClr val="accent3">
                    <a:lumMod val="50000"/>
                  </a:schemeClr>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慌てて数人の職員で取り囲まない。</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marL="263525"/>
            <a:r>
              <a:rPr lang="ja-JP" altLang="en-US" sz="2000" dirty="0">
                <a:solidFill>
                  <a:schemeClr val="tx1"/>
                </a:solidFill>
                <a:latin typeface="BIZ UDPゴシック" panose="020B0400000000000000" pitchFamily="50" charset="-128"/>
                <a:ea typeface="BIZ UDPゴシック" panose="020B0400000000000000" pitchFamily="50" charset="-128"/>
              </a:rPr>
              <a:t>　　</a:t>
            </a:r>
            <a:r>
              <a:rPr lang="en-US" altLang="ja-JP"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可能な限り少人数（できれば</a:t>
            </a:r>
            <a:r>
              <a:rPr kumimoji="1" lang="en-US" altLang="ja-JP" sz="2000" dirty="0">
                <a:solidFill>
                  <a:schemeClr val="tx1"/>
                </a:solidFill>
                <a:latin typeface="BIZ UDPゴシック" panose="020B0400000000000000" pitchFamily="50" charset="-128"/>
                <a:ea typeface="BIZ UDPゴシック" panose="020B0400000000000000" pitchFamily="50" charset="-128"/>
              </a:rPr>
              <a:t>1</a:t>
            </a:r>
            <a:r>
              <a:rPr kumimoji="1" lang="ja-JP" altLang="en-US" sz="2000" dirty="0">
                <a:solidFill>
                  <a:schemeClr val="tx1"/>
                </a:solidFill>
                <a:latin typeface="BIZ UDPゴシック" panose="020B0400000000000000" pitchFamily="50" charset="-128"/>
                <a:ea typeface="BIZ UDPゴシック" panose="020B0400000000000000" pitchFamily="50" charset="-128"/>
              </a:rPr>
              <a:t>人）で対応し、他の職員は距離をおいて見守る。</a:t>
            </a:r>
          </a:p>
          <a:p>
            <a:pPr marL="263525">
              <a:spcBef>
                <a:spcPts val="300"/>
              </a:spcBef>
            </a:pPr>
            <a:r>
              <a:rPr lang="ja-JP" altLang="en-US" sz="2000" dirty="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sz="2000" dirty="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本人の怒りの感情に引き込まれないように慌てずに落ち着いて対応する。</a:t>
            </a:r>
          </a:p>
          <a:p>
            <a:pPr marL="263525">
              <a:spcBef>
                <a:spcPts val="300"/>
              </a:spcBef>
            </a:pPr>
            <a:r>
              <a:rPr lang="ja-JP" altLang="en-US" sz="2000" dirty="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en-US" altLang="ja-JP" sz="2000" dirty="0">
                <a:solidFill>
                  <a:schemeClr val="tx1"/>
                </a:solidFill>
                <a:latin typeface="BIZ UDPゴシック" panose="020B0400000000000000" pitchFamily="50" charset="-128"/>
                <a:ea typeface="BIZ UDPゴシック" panose="020B0400000000000000" pitchFamily="50" charset="-128"/>
              </a:rPr>
              <a:t>｢</a:t>
            </a:r>
            <a:r>
              <a:rPr kumimoji="1" lang="ja-JP" altLang="en-US" sz="2000" dirty="0">
                <a:solidFill>
                  <a:schemeClr val="tx1"/>
                </a:solidFill>
                <a:latin typeface="BIZ UDPゴシック" panose="020B0400000000000000" pitchFamily="50" charset="-128"/>
                <a:ea typeface="BIZ UDPゴシック" panose="020B0400000000000000" pitchFamily="50" charset="-128"/>
              </a:rPr>
              <a:t>なにか失礼をしたようですが</a:t>
            </a:r>
            <a:r>
              <a:rPr kumimoji="1" lang="en-US" altLang="ja-JP" sz="2000" dirty="0">
                <a:solidFill>
                  <a:schemeClr val="tx1"/>
                </a:solidFill>
                <a:latin typeface="BIZ UDPゴシック" panose="020B0400000000000000" pitchFamily="50" charset="-128"/>
                <a:ea typeface="BIZ UDPゴシック" panose="020B0400000000000000" pitchFamily="50" charset="-128"/>
              </a:rPr>
              <a:t>…</a:t>
            </a:r>
            <a:r>
              <a:rPr kumimoji="1" lang="ja-JP" altLang="en-US" sz="2000" dirty="0">
                <a:solidFill>
                  <a:schemeClr val="tx1"/>
                </a:solidFill>
                <a:latin typeface="BIZ UDPゴシック" panose="020B0400000000000000" pitchFamily="50" charset="-128"/>
                <a:ea typeface="BIZ UDPゴシック" panose="020B0400000000000000" pitchFamily="50" charset="-128"/>
              </a:rPr>
              <a:t>」など、ゆっくりおだやかに対応する。</a:t>
            </a:r>
          </a:p>
          <a:p>
            <a:pPr marL="263525">
              <a:spcBef>
                <a:spcPts val="300"/>
              </a:spcBef>
            </a:pPr>
            <a:r>
              <a:rPr lang="ja-JP" altLang="en-US" sz="2000" dirty="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 対応する職員が変わることで、怒りがおさまる場合もある。</a:t>
            </a:r>
          </a:p>
        </p:txBody>
      </p:sp>
      <p:sp>
        <p:nvSpPr>
          <p:cNvPr id="16" name="四角形: 角を丸くする 15">
            <a:extLst>
              <a:ext uri="{FF2B5EF4-FFF2-40B4-BE49-F238E27FC236}">
                <a16:creationId xmlns:a16="http://schemas.microsoft.com/office/drawing/2014/main" id="{3BFEAAEF-2A70-4171-8C0A-ABE42FC3072F}"/>
              </a:ext>
            </a:extLst>
          </p:cNvPr>
          <p:cNvSpPr/>
          <p:nvPr/>
        </p:nvSpPr>
        <p:spPr>
          <a:xfrm>
            <a:off x="3903405" y="1512522"/>
            <a:ext cx="4008805" cy="29907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rPr>
              <a:t>なぜこのような言動がみられるのか</a:t>
            </a:r>
            <a:endParaRPr kumimoji="1" lang="ja-JP" altLang="en-US" dirty="0">
              <a:solidFill>
                <a:schemeClr val="bg1"/>
              </a:solidFill>
            </a:endParaRPr>
          </a:p>
        </p:txBody>
      </p:sp>
      <p:sp>
        <p:nvSpPr>
          <p:cNvPr id="17" name="矢印: 下 16">
            <a:extLst>
              <a:ext uri="{FF2B5EF4-FFF2-40B4-BE49-F238E27FC236}">
                <a16:creationId xmlns:a16="http://schemas.microsoft.com/office/drawing/2014/main" id="{20381D08-5B22-4D9F-ADB0-BA21D9454883}"/>
              </a:ext>
            </a:extLst>
          </p:cNvPr>
          <p:cNvSpPr/>
          <p:nvPr/>
        </p:nvSpPr>
        <p:spPr>
          <a:xfrm rot="16200000">
            <a:off x="3349214" y="2554046"/>
            <a:ext cx="688258" cy="380795"/>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四角形: 角を丸くする 17">
            <a:extLst>
              <a:ext uri="{FF2B5EF4-FFF2-40B4-BE49-F238E27FC236}">
                <a16:creationId xmlns:a16="http://schemas.microsoft.com/office/drawing/2014/main" id="{24466200-D353-4DA3-BF69-7E36686C3256}"/>
              </a:ext>
            </a:extLst>
          </p:cNvPr>
          <p:cNvSpPr/>
          <p:nvPr/>
        </p:nvSpPr>
        <p:spPr>
          <a:xfrm>
            <a:off x="164095" y="3970130"/>
            <a:ext cx="2273037" cy="394097"/>
          </a:xfrm>
          <a:prstGeom prst="roundRect">
            <a:avLst/>
          </a:prstGeom>
          <a:solidFill>
            <a:schemeClr val="accent4">
              <a:lumMod val="60000"/>
              <a:lumOff val="40000"/>
            </a:schemeClr>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2">
                    <a:lumMod val="50000"/>
                  </a:schemeClr>
                </a:solidFill>
              </a:rPr>
              <a:t>●</a:t>
            </a:r>
            <a:r>
              <a:rPr kumimoji="1" lang="ja-JP" altLang="en-US" dirty="0">
                <a:solidFill>
                  <a:schemeClr val="tx1"/>
                </a:solidFill>
              </a:rPr>
              <a:t> 対応のポイント</a:t>
            </a:r>
          </a:p>
        </p:txBody>
      </p:sp>
      <p:sp>
        <p:nvSpPr>
          <p:cNvPr id="19" name="矢印: 下 18">
            <a:extLst>
              <a:ext uri="{FF2B5EF4-FFF2-40B4-BE49-F238E27FC236}">
                <a16:creationId xmlns:a16="http://schemas.microsoft.com/office/drawing/2014/main" id="{C147F73F-E7DD-464E-98E3-6B846404BF71}"/>
              </a:ext>
            </a:extLst>
          </p:cNvPr>
          <p:cNvSpPr/>
          <p:nvPr/>
        </p:nvSpPr>
        <p:spPr>
          <a:xfrm>
            <a:off x="7642521" y="3925675"/>
            <a:ext cx="688258" cy="380795"/>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974054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F5C68-2A9D-407D-A117-785F5F9ED87D}"/>
              </a:ext>
            </a:extLst>
          </p:cNvPr>
          <p:cNvSpPr>
            <a:spLocks noGrp="1"/>
          </p:cNvSpPr>
          <p:nvPr>
            <p:ph type="title"/>
          </p:nvPr>
        </p:nvSpPr>
        <p:spPr>
          <a:xfrm>
            <a:off x="0" y="0"/>
            <a:ext cx="12192000" cy="868101"/>
          </a:xfrm>
          <a:solidFill>
            <a:schemeClr val="accent2">
              <a:lumMod val="40000"/>
              <a:lumOff val="60000"/>
            </a:schemeClr>
          </a:solidFill>
        </p:spPr>
        <p:txBody>
          <a:bodyPr>
            <a:normAutofit fontScale="90000"/>
          </a:bodyPr>
          <a:lstStyle/>
          <a:p>
            <a:r>
              <a:rPr kumimoji="1" lang="en-US" altLang="ja-JP" sz="3100" b="0"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3100" b="0"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事例編</a:t>
            </a:r>
            <a:r>
              <a:rPr kumimoji="1" lang="en-US" altLang="ja-JP" sz="3100" b="0"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a:t>
            </a:r>
            <a:r>
              <a:rPr kumimoji="1" lang="ja-JP" altLang="en-US" sz="3100" b="0"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　</a:t>
            </a:r>
            <a:r>
              <a:rPr kumimoji="1" lang="ja-JP" altLang="en-US" sz="4400" b="0"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認知症の人が安心して買い物を続けられるために</a:t>
            </a:r>
            <a:endParaRPr kumimoji="1" lang="ja-JP" altLang="en-US" sz="54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992C1590-EDAB-4115-95EE-747E65128E5A}"/>
              </a:ext>
            </a:extLst>
          </p:cNvPr>
          <p:cNvSpPr txBox="1"/>
          <p:nvPr/>
        </p:nvSpPr>
        <p:spPr>
          <a:xfrm>
            <a:off x="136760" y="937434"/>
            <a:ext cx="1228437" cy="466281"/>
          </a:xfrm>
          <a:prstGeom prst="rect">
            <a:avLst/>
          </a:prstGeom>
          <a:noFill/>
        </p:spPr>
        <p:txBody>
          <a:bodyPr wrap="square">
            <a:spAutoFit/>
          </a:bodyPr>
          <a:lstStyle/>
          <a:p>
            <a:pPr marL="0" indent="0">
              <a:lnSpc>
                <a:spcPct val="90000"/>
              </a:lnSpc>
              <a:spcBef>
                <a:spcPts val="0"/>
              </a:spcBef>
              <a:buNone/>
            </a:pPr>
            <a:r>
              <a:rPr lang="ja-JP" altLang="en-US" sz="2700" dirty="0">
                <a:solidFill>
                  <a:schemeClr val="accent2">
                    <a:lumMod val="50000"/>
                  </a:schemeClr>
                </a:solidFill>
                <a:latin typeface="BIZ UDPゴシック" panose="020B0400000000000000" pitchFamily="50" charset="-128"/>
                <a:ea typeface="BIZ UDPゴシック" panose="020B0400000000000000" pitchFamily="50" charset="-128"/>
              </a:rPr>
              <a:t>事例❺</a:t>
            </a:r>
          </a:p>
        </p:txBody>
      </p:sp>
      <p:cxnSp>
        <p:nvCxnSpPr>
          <p:cNvPr id="9" name="直線コネクタ 8">
            <a:extLst>
              <a:ext uri="{FF2B5EF4-FFF2-40B4-BE49-F238E27FC236}">
                <a16:creationId xmlns:a16="http://schemas.microsoft.com/office/drawing/2014/main" id="{DD20192F-F065-4003-A3A7-1403F7768356}"/>
              </a:ext>
            </a:extLst>
          </p:cNvPr>
          <p:cNvCxnSpPr>
            <a:cxnSpLocks/>
          </p:cNvCxnSpPr>
          <p:nvPr/>
        </p:nvCxnSpPr>
        <p:spPr>
          <a:xfrm>
            <a:off x="136760" y="1447075"/>
            <a:ext cx="11779937" cy="0"/>
          </a:xfrm>
          <a:prstGeom prst="line">
            <a:avLst/>
          </a:prstGeom>
          <a:ln w="3810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FE5EB37-B5B5-4686-870E-7224654496B8}"/>
              </a:ext>
            </a:extLst>
          </p:cNvPr>
          <p:cNvSpPr txBox="1"/>
          <p:nvPr/>
        </p:nvSpPr>
        <p:spPr>
          <a:xfrm>
            <a:off x="1234843" y="937434"/>
            <a:ext cx="8696037" cy="466281"/>
          </a:xfrm>
          <a:prstGeom prst="rect">
            <a:avLst/>
          </a:prstGeom>
          <a:noFill/>
        </p:spPr>
        <p:txBody>
          <a:bodyPr wrap="square">
            <a:spAutoFit/>
          </a:bodyPr>
          <a:lstStyle/>
          <a:p>
            <a:pPr marL="0" indent="0">
              <a:lnSpc>
                <a:spcPct val="90000"/>
              </a:lnSpc>
              <a:spcBef>
                <a:spcPts val="0"/>
              </a:spcBef>
              <a:buNone/>
            </a:pPr>
            <a:r>
              <a:rPr lang="ja-JP" altLang="en-US" sz="2700" dirty="0">
                <a:latin typeface="BIZ UDPゴシック" panose="020B0400000000000000" pitchFamily="50" charset="-128"/>
                <a:ea typeface="BIZ UDPゴシック" panose="020B0400000000000000" pitchFamily="50" charset="-128"/>
              </a:rPr>
              <a:t>店内で家族とはぐれてしまった</a:t>
            </a:r>
          </a:p>
        </p:txBody>
      </p:sp>
      <p:sp>
        <p:nvSpPr>
          <p:cNvPr id="5" name="四角形: 角を丸くする 4">
            <a:extLst>
              <a:ext uri="{FF2B5EF4-FFF2-40B4-BE49-F238E27FC236}">
                <a16:creationId xmlns:a16="http://schemas.microsoft.com/office/drawing/2014/main" id="{A983314F-5ED2-45D7-B4CF-20BF30702634}"/>
              </a:ext>
            </a:extLst>
          </p:cNvPr>
          <p:cNvSpPr/>
          <p:nvPr/>
        </p:nvSpPr>
        <p:spPr>
          <a:xfrm>
            <a:off x="154263" y="1811595"/>
            <a:ext cx="3031390" cy="16198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kumimoji="1" lang="ja-JP" altLang="en-US" sz="2000" dirty="0">
                <a:solidFill>
                  <a:schemeClr val="accent5">
                    <a:lumMod val="75000"/>
                  </a:schemeClr>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一緒に買い物に来た</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lang="en-US" altLang="ja-JP"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家族から、</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lang="en-US" altLang="ja-JP"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はぐれてしまった</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lang="en-US" altLang="ja-JP" sz="2000" dirty="0">
                <a:solidFill>
                  <a:schemeClr val="tx1"/>
                </a:solidFill>
                <a:latin typeface="BIZ UDPゴシック" panose="020B0400000000000000" pitchFamily="50" charset="-128"/>
                <a:ea typeface="BIZ UDPゴシック" panose="020B0400000000000000" pitchFamily="50" charset="-128"/>
              </a:rPr>
              <a:t>  </a:t>
            </a:r>
            <a:r>
              <a:rPr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という訴え。</a:t>
            </a:r>
          </a:p>
        </p:txBody>
      </p:sp>
      <p:sp>
        <p:nvSpPr>
          <p:cNvPr id="14" name="四角形: 角を丸くする 13">
            <a:extLst>
              <a:ext uri="{FF2B5EF4-FFF2-40B4-BE49-F238E27FC236}">
                <a16:creationId xmlns:a16="http://schemas.microsoft.com/office/drawing/2014/main" id="{888372AF-9B76-44B9-AADD-CC8423BFD7B9}"/>
              </a:ext>
            </a:extLst>
          </p:cNvPr>
          <p:cNvSpPr/>
          <p:nvPr/>
        </p:nvSpPr>
        <p:spPr>
          <a:xfrm>
            <a:off x="3645105" y="1736202"/>
            <a:ext cx="8392633" cy="16978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100" dirty="0">
                <a:solidFill>
                  <a:schemeClr val="accent2">
                    <a:lumMod val="75000"/>
                  </a:schemeClr>
                </a:solidFill>
                <a:latin typeface="BIZ UDPゴシック" panose="020B0400000000000000" pitchFamily="50" charset="-128"/>
                <a:ea typeface="BIZ UDPゴシック" panose="020B0400000000000000" pitchFamily="50" charset="-128"/>
              </a:rPr>
              <a:t>●</a:t>
            </a:r>
            <a:r>
              <a:rPr lang="ja-JP" altLang="en-US" sz="2100" dirty="0">
                <a:solidFill>
                  <a:schemeClr val="tx1"/>
                </a:solidFill>
                <a:latin typeface="BIZ UDPゴシック" panose="020B0400000000000000" pitchFamily="50" charset="-128"/>
                <a:ea typeface="BIZ UDPゴシック" panose="020B0400000000000000" pitchFamily="50" charset="-128"/>
              </a:rPr>
              <a:t> </a:t>
            </a:r>
            <a:r>
              <a:rPr kumimoji="1" lang="ja-JP" altLang="en-US" sz="2100" dirty="0">
                <a:solidFill>
                  <a:schemeClr val="tx1"/>
                </a:solidFill>
                <a:latin typeface="BIZ UDPゴシック" panose="020B0400000000000000" pitchFamily="50" charset="-128"/>
                <a:ea typeface="BIZ UDPゴシック" panose="020B0400000000000000" pitchFamily="50" charset="-128"/>
              </a:rPr>
              <a:t>家族と買い物に来たことを忘れてしまっている。</a:t>
            </a:r>
          </a:p>
          <a:p>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lang="ja-JP" altLang="en-US" sz="2100" dirty="0">
                <a:solidFill>
                  <a:schemeClr val="accent2">
                    <a:lumMod val="75000"/>
                  </a:schemeClr>
                </a:solidFill>
                <a:latin typeface="BIZ UDPゴシック" panose="020B0400000000000000" pitchFamily="50" charset="-128"/>
                <a:ea typeface="BIZ UDPゴシック" panose="020B0400000000000000" pitchFamily="50" charset="-128"/>
              </a:rPr>
              <a:t>● </a:t>
            </a:r>
            <a:r>
              <a:rPr kumimoji="1" lang="ja-JP" altLang="en-US" sz="2100" dirty="0">
                <a:solidFill>
                  <a:schemeClr val="tx1"/>
                </a:solidFill>
                <a:latin typeface="BIZ UDPゴシック" panose="020B0400000000000000" pitchFamily="50" charset="-128"/>
                <a:ea typeface="BIZ UDPゴシック" panose="020B0400000000000000" pitchFamily="50" charset="-128"/>
              </a:rPr>
              <a:t>見当識の低下により、自分のいる場所の位置関係や、今いる場所</a:t>
            </a:r>
            <a:endParaRPr kumimoji="1" lang="en-US" altLang="ja-JP" sz="2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100" dirty="0">
                <a:solidFill>
                  <a:schemeClr val="tx1"/>
                </a:solidFill>
                <a:latin typeface="BIZ UDPゴシック" panose="020B0400000000000000" pitchFamily="50" charset="-128"/>
                <a:ea typeface="BIZ UDPゴシック" panose="020B0400000000000000" pitchFamily="50" charset="-128"/>
              </a:rPr>
              <a:t>　　がどんなところかわからなくなり、歩き回っている可能性も考えら</a:t>
            </a:r>
            <a:endParaRPr kumimoji="1" lang="en-US" altLang="ja-JP" sz="2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100" dirty="0">
                <a:solidFill>
                  <a:schemeClr val="tx1"/>
                </a:solidFill>
                <a:latin typeface="BIZ UDPゴシック" panose="020B0400000000000000" pitchFamily="50" charset="-128"/>
                <a:ea typeface="BIZ UDPゴシック" panose="020B0400000000000000" pitchFamily="50" charset="-128"/>
              </a:rPr>
              <a:t>　　れる。</a:t>
            </a:r>
          </a:p>
        </p:txBody>
      </p:sp>
      <p:sp>
        <p:nvSpPr>
          <p:cNvPr id="15" name="四角形: 角を丸くする 14">
            <a:extLst>
              <a:ext uri="{FF2B5EF4-FFF2-40B4-BE49-F238E27FC236}">
                <a16:creationId xmlns:a16="http://schemas.microsoft.com/office/drawing/2014/main" id="{2BE6A694-7449-4FAC-95F6-358410500D39}"/>
              </a:ext>
            </a:extLst>
          </p:cNvPr>
          <p:cNvSpPr/>
          <p:nvPr/>
        </p:nvSpPr>
        <p:spPr>
          <a:xfrm>
            <a:off x="154262" y="3879750"/>
            <a:ext cx="11762434" cy="2907128"/>
          </a:xfrm>
          <a:prstGeom prst="roundRect">
            <a:avLst/>
          </a:prstGeom>
          <a:solidFill>
            <a:schemeClr val="accent4">
              <a:lumMod val="20000"/>
              <a:lumOff val="80000"/>
            </a:schemeClr>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pPr marL="92075"/>
            <a:r>
              <a:rPr lang="ja-JP" altLang="en-US" sz="2000" dirty="0">
                <a:solidFill>
                  <a:schemeClr val="accent4">
                    <a:lumMod val="75000"/>
                  </a:schemeClr>
                </a:solidFill>
                <a:latin typeface="BIZ UDPゴシック" panose="020B0400000000000000" pitchFamily="50" charset="-128"/>
                <a:ea typeface="BIZ UDPゴシック" panose="020B0400000000000000" pitchFamily="50" charset="-128"/>
              </a:rPr>
              <a:t> ● </a:t>
            </a:r>
            <a:r>
              <a:rPr kumimoji="1" lang="ja-JP" altLang="en-US" sz="2000" dirty="0">
                <a:solidFill>
                  <a:schemeClr val="tx1"/>
                </a:solidFill>
                <a:latin typeface="BIZ UDPゴシック" panose="020B0400000000000000" pitchFamily="50" charset="-128"/>
                <a:ea typeface="BIZ UDPゴシック" panose="020B0400000000000000" pitchFamily="50" charset="-128"/>
              </a:rPr>
              <a:t>まずは動転している家族に、安心してもらえるように声かけをする。</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marL="92075"/>
            <a:endParaRPr kumimoji="1" lang="ja-JP" altLang="en-US" sz="30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2000" dirty="0">
                <a:solidFill>
                  <a:schemeClr val="accent4">
                    <a:lumMod val="75000"/>
                  </a:schemeClr>
                </a:solidFill>
                <a:latin typeface="BIZ UDPゴシック" panose="020B0400000000000000" pitchFamily="50" charset="-128"/>
                <a:ea typeface="BIZ UDPゴシック" panose="020B0400000000000000" pitchFamily="50" charset="-128"/>
              </a:rPr>
              <a:t> ● </a:t>
            </a:r>
            <a:r>
              <a:rPr kumimoji="1" lang="ja-JP" altLang="en-US" sz="2000" dirty="0">
                <a:solidFill>
                  <a:schemeClr val="tx1"/>
                </a:solidFill>
                <a:latin typeface="BIZ UDPゴシック" panose="020B0400000000000000" pitchFamily="50" charset="-128"/>
                <a:ea typeface="BIZ UDPゴシック" panose="020B0400000000000000" pitchFamily="50" charset="-128"/>
              </a:rPr>
              <a:t>家族の承認を得て名前、年齢、性別、服装や持ち物などの特徴、その人の呼び名、はぐれた場所、</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時間を確認する。</a:t>
            </a:r>
          </a:p>
          <a:p>
            <a:pPr marL="92075"/>
            <a:endParaRPr kumimoji="1" lang="en-US" altLang="ja-JP" sz="30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2000" dirty="0">
                <a:solidFill>
                  <a:schemeClr val="accent4">
                    <a:lumMod val="75000"/>
                  </a:schemeClr>
                </a:solidFill>
                <a:latin typeface="BIZ UDPゴシック" panose="020B0400000000000000" pitchFamily="50" charset="-128"/>
                <a:ea typeface="BIZ UDPゴシック" panose="020B0400000000000000" pitchFamily="50" charset="-128"/>
              </a:rPr>
              <a:t> ● </a:t>
            </a:r>
            <a:r>
              <a:rPr kumimoji="1" lang="ja-JP" altLang="en-US" sz="2000" dirty="0">
                <a:solidFill>
                  <a:schemeClr val="tx1"/>
                </a:solidFill>
                <a:latin typeface="BIZ UDPゴシック" panose="020B0400000000000000" pitchFamily="50" charset="-128"/>
                <a:ea typeface="BIZ UDPゴシック" panose="020B0400000000000000" pitchFamily="50" charset="-128"/>
              </a:rPr>
              <a:t>このような事態に備えて、従業員への内部連絡の方法や、はぐれた人が出た時の音楽などを店内</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に流し、従業員や警備員を出入口付近に急行させて店内で見つけるなどの体制を整えておく。</a:t>
            </a:r>
          </a:p>
          <a:p>
            <a:pPr marL="92075"/>
            <a:endParaRPr kumimoji="1" lang="en-US" altLang="ja-JP" sz="30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2000" dirty="0">
                <a:solidFill>
                  <a:schemeClr val="accent4">
                    <a:lumMod val="75000"/>
                  </a:schemeClr>
                </a:solidFill>
                <a:latin typeface="BIZ UDPゴシック" panose="020B0400000000000000" pitchFamily="50" charset="-128"/>
                <a:ea typeface="BIZ UDPゴシック" panose="020B0400000000000000" pitchFamily="50" charset="-128"/>
              </a:rPr>
              <a:t> ● </a:t>
            </a:r>
            <a:r>
              <a:rPr kumimoji="1" lang="ja-JP" altLang="en-US" sz="2000" dirty="0">
                <a:solidFill>
                  <a:schemeClr val="tx1"/>
                </a:solidFill>
                <a:latin typeface="BIZ UDPゴシック" panose="020B0400000000000000" pitchFamily="50" charset="-128"/>
                <a:ea typeface="BIZ UDPゴシック" panose="020B0400000000000000" pitchFamily="50" charset="-128"/>
              </a:rPr>
              <a:t>家族や、同行者の了解を得られた場合は、店内アナウンスで呼びかける。</a:t>
            </a:r>
          </a:p>
          <a:p>
            <a:pPr marL="92075"/>
            <a:endParaRPr kumimoji="1" lang="en-US" altLang="ja-JP" sz="30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2000" dirty="0">
                <a:solidFill>
                  <a:schemeClr val="accent4">
                    <a:lumMod val="75000"/>
                  </a:schemeClr>
                </a:solidFill>
                <a:latin typeface="BIZ UDPゴシック" panose="020B0400000000000000" pitchFamily="50" charset="-128"/>
                <a:ea typeface="BIZ UDPゴシック" panose="020B0400000000000000" pitchFamily="50" charset="-128"/>
              </a:rPr>
              <a:t> ● </a:t>
            </a:r>
            <a:r>
              <a:rPr kumimoji="1" lang="ja-JP" altLang="en-US" sz="2000" dirty="0">
                <a:solidFill>
                  <a:schemeClr val="tx1"/>
                </a:solidFill>
                <a:latin typeface="BIZ UDPゴシック" panose="020B0400000000000000" pitchFamily="50" charset="-128"/>
                <a:ea typeface="BIZ UDPゴシック" panose="020B0400000000000000" pitchFamily="50" charset="-128"/>
              </a:rPr>
              <a:t>はぐれて一定の時間以内（時間は店舗規模によって異なる）であれば店内を探す。</a:t>
            </a:r>
          </a:p>
          <a:p>
            <a:pPr marL="92075"/>
            <a:endParaRPr kumimoji="1" lang="en-US" altLang="ja-JP" sz="30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2000">
                <a:solidFill>
                  <a:schemeClr val="accent4">
                    <a:lumMod val="75000"/>
                  </a:schemeClr>
                </a:solidFill>
                <a:latin typeface="BIZ UDPゴシック" panose="020B0400000000000000" pitchFamily="50" charset="-128"/>
                <a:ea typeface="BIZ UDPゴシック" panose="020B0400000000000000" pitchFamily="50" charset="-128"/>
              </a:rPr>
              <a:t> ● </a:t>
            </a:r>
            <a:r>
              <a:rPr kumimoji="1" lang="ja-JP" altLang="en-US" sz="2000" dirty="0">
                <a:solidFill>
                  <a:schemeClr val="tx1"/>
                </a:solidFill>
                <a:latin typeface="BIZ UDPゴシック" panose="020B0400000000000000" pitchFamily="50" charset="-128"/>
                <a:ea typeface="BIZ UDPゴシック" panose="020B0400000000000000" pitchFamily="50" charset="-128"/>
              </a:rPr>
              <a:t>時間が経っている場合は、家族の了解をとって、地域の</a:t>
            </a:r>
            <a:r>
              <a:rPr kumimoji="1" lang="en-US" altLang="ja-JP" sz="2000" dirty="0">
                <a:solidFill>
                  <a:schemeClr val="tx1"/>
                </a:solidFill>
                <a:latin typeface="BIZ UDPゴシック" panose="020B0400000000000000" pitchFamily="50" charset="-128"/>
                <a:ea typeface="BIZ UDPゴシック" panose="020B0400000000000000" pitchFamily="50" charset="-128"/>
              </a:rPr>
              <a:t>SOS</a:t>
            </a:r>
            <a:r>
              <a:rPr kumimoji="1" lang="ja-JP" altLang="en-US" sz="2000" dirty="0">
                <a:solidFill>
                  <a:schemeClr val="tx1"/>
                </a:solidFill>
                <a:latin typeface="BIZ UDPゴシック" panose="020B0400000000000000" pitchFamily="50" charset="-128"/>
                <a:ea typeface="BIZ UDPゴシック" panose="020B0400000000000000" pitchFamily="50" charset="-128"/>
              </a:rPr>
              <a:t>ネットワークや警察に連絡をする。</a:t>
            </a:r>
          </a:p>
        </p:txBody>
      </p:sp>
      <p:sp>
        <p:nvSpPr>
          <p:cNvPr id="16" name="四角形: 角を丸くする 15">
            <a:extLst>
              <a:ext uri="{FF2B5EF4-FFF2-40B4-BE49-F238E27FC236}">
                <a16:creationId xmlns:a16="http://schemas.microsoft.com/office/drawing/2014/main" id="{3BFEAAEF-2A70-4171-8C0A-ABE42FC3072F}"/>
              </a:ext>
            </a:extLst>
          </p:cNvPr>
          <p:cNvSpPr/>
          <p:nvPr/>
        </p:nvSpPr>
        <p:spPr>
          <a:xfrm>
            <a:off x="3637934" y="1512522"/>
            <a:ext cx="4008805" cy="29907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rPr>
              <a:t>なぜこのような言動がみられるのか</a:t>
            </a:r>
            <a:endParaRPr kumimoji="1" lang="ja-JP" altLang="en-US" dirty="0">
              <a:solidFill>
                <a:schemeClr val="bg1"/>
              </a:solidFill>
            </a:endParaRPr>
          </a:p>
        </p:txBody>
      </p:sp>
      <p:sp>
        <p:nvSpPr>
          <p:cNvPr id="17" name="矢印: 下 16">
            <a:extLst>
              <a:ext uri="{FF2B5EF4-FFF2-40B4-BE49-F238E27FC236}">
                <a16:creationId xmlns:a16="http://schemas.microsoft.com/office/drawing/2014/main" id="{20381D08-5B22-4D9F-ADB0-BA21D9454883}"/>
              </a:ext>
            </a:extLst>
          </p:cNvPr>
          <p:cNvSpPr/>
          <p:nvPr/>
        </p:nvSpPr>
        <p:spPr>
          <a:xfrm rot="16200000">
            <a:off x="3071250" y="2477188"/>
            <a:ext cx="688258" cy="380795"/>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四角形: 角を丸くする 17">
            <a:extLst>
              <a:ext uri="{FF2B5EF4-FFF2-40B4-BE49-F238E27FC236}">
                <a16:creationId xmlns:a16="http://schemas.microsoft.com/office/drawing/2014/main" id="{24466200-D353-4DA3-BF69-7E36686C3256}"/>
              </a:ext>
            </a:extLst>
          </p:cNvPr>
          <p:cNvSpPr/>
          <p:nvPr/>
        </p:nvSpPr>
        <p:spPr>
          <a:xfrm>
            <a:off x="154263" y="3563077"/>
            <a:ext cx="2273037" cy="394097"/>
          </a:xfrm>
          <a:prstGeom prst="roundRect">
            <a:avLst/>
          </a:prstGeom>
          <a:solidFill>
            <a:schemeClr val="accent4">
              <a:lumMod val="60000"/>
              <a:lumOff val="40000"/>
            </a:schemeClr>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2">
                    <a:lumMod val="50000"/>
                  </a:schemeClr>
                </a:solidFill>
              </a:rPr>
              <a:t>●</a:t>
            </a:r>
            <a:r>
              <a:rPr kumimoji="1" lang="ja-JP" altLang="en-US" dirty="0">
                <a:solidFill>
                  <a:schemeClr val="tx1"/>
                </a:solidFill>
              </a:rPr>
              <a:t> 対応のポイント</a:t>
            </a:r>
          </a:p>
        </p:txBody>
      </p:sp>
      <p:sp>
        <p:nvSpPr>
          <p:cNvPr id="19" name="矢印: 下 18">
            <a:extLst>
              <a:ext uri="{FF2B5EF4-FFF2-40B4-BE49-F238E27FC236}">
                <a16:creationId xmlns:a16="http://schemas.microsoft.com/office/drawing/2014/main" id="{C147F73F-E7DD-464E-98E3-6B846404BF71}"/>
              </a:ext>
            </a:extLst>
          </p:cNvPr>
          <p:cNvSpPr/>
          <p:nvPr/>
        </p:nvSpPr>
        <p:spPr>
          <a:xfrm>
            <a:off x="7746223" y="3482325"/>
            <a:ext cx="688258" cy="380795"/>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11125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F5C68-2A9D-407D-A117-785F5F9ED87D}"/>
              </a:ext>
            </a:extLst>
          </p:cNvPr>
          <p:cNvSpPr>
            <a:spLocks noGrp="1"/>
          </p:cNvSpPr>
          <p:nvPr>
            <p:ph type="title"/>
          </p:nvPr>
        </p:nvSpPr>
        <p:spPr>
          <a:xfrm>
            <a:off x="0" y="1"/>
            <a:ext cx="12192000" cy="563418"/>
          </a:xfrm>
          <a:solidFill>
            <a:schemeClr val="accent2">
              <a:lumMod val="40000"/>
              <a:lumOff val="60000"/>
            </a:schemeClr>
          </a:solidFill>
        </p:spPr>
        <p:txBody>
          <a:bodyPr>
            <a:normAutofit fontScale="90000"/>
          </a:bodyPr>
          <a:lstStyle/>
          <a:p>
            <a:r>
              <a:rPr lang="en-US" altLang="ja-JP" sz="3100" spc="-300" dirty="0">
                <a:latin typeface="BIZ UDPゴシック" panose="020B0400000000000000" pitchFamily="50" charset="-128"/>
                <a:ea typeface="BIZ UDPゴシック" panose="020B0400000000000000" pitchFamily="50" charset="-128"/>
              </a:rPr>
              <a:t>【</a:t>
            </a:r>
            <a:r>
              <a:rPr lang="ja-JP" altLang="en-US" sz="3100" spc="-300" dirty="0">
                <a:latin typeface="BIZ UDPゴシック" panose="020B0400000000000000" pitchFamily="50" charset="-128"/>
                <a:ea typeface="BIZ UDPゴシック" panose="020B0400000000000000" pitchFamily="50" charset="-128"/>
              </a:rPr>
              <a:t>行動編</a:t>
            </a:r>
            <a:r>
              <a:rPr lang="en-US" altLang="ja-JP" sz="3100" spc="-300" dirty="0">
                <a:latin typeface="BIZ UDPゴシック" panose="020B0400000000000000" pitchFamily="50" charset="-128"/>
                <a:ea typeface="BIZ UDPゴシック" panose="020B0400000000000000" pitchFamily="50" charset="-128"/>
              </a:rPr>
              <a:t>】</a:t>
            </a:r>
            <a:r>
              <a:rPr lang="ja-JP" altLang="en-US" sz="3100" spc="-300" dirty="0">
                <a:latin typeface="BIZ UDPゴシック" panose="020B0400000000000000" pitchFamily="50" charset="-128"/>
                <a:ea typeface="BIZ UDPゴシック" panose="020B0400000000000000" pitchFamily="50" charset="-128"/>
              </a:rPr>
              <a:t>　 </a:t>
            </a:r>
            <a:r>
              <a:rPr lang="ja-JP" altLang="en-US" sz="3800" spc="-300" dirty="0">
                <a:latin typeface="BIZ UDPゴシック" panose="020B0400000000000000" pitchFamily="50" charset="-128"/>
                <a:ea typeface="BIZ UDPゴシック" panose="020B0400000000000000" pitchFamily="50" charset="-128"/>
              </a:rPr>
              <a:t>認知症バリアフリー社会の実現に向けての当社の取り組み</a:t>
            </a:r>
            <a:endParaRPr kumimoji="1" lang="ja-JP" altLang="en-US" sz="3800" dirty="0">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144A65CA-7189-45DD-9C3C-EEFBAE800455}"/>
              </a:ext>
            </a:extLst>
          </p:cNvPr>
          <p:cNvSpPr/>
          <p:nvPr/>
        </p:nvSpPr>
        <p:spPr>
          <a:xfrm>
            <a:off x="90930" y="1252134"/>
            <a:ext cx="2028142" cy="1467512"/>
          </a:xfrm>
          <a:prstGeom prst="roundRect">
            <a:avLst>
              <a:gd name="adj" fmla="val 2050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latin typeface="BIZ UDPゴシック" panose="020B0400000000000000" pitchFamily="50" charset="-128"/>
                <a:ea typeface="BIZ UDPゴシック" panose="020B0400000000000000" pitchFamily="50" charset="-128"/>
              </a:rPr>
              <a:t>１　</a:t>
            </a:r>
            <a:r>
              <a:rPr lang="ja-JP" altLang="en-US" sz="2400" dirty="0">
                <a:latin typeface="BIZ UDPゴシック" panose="020B0400000000000000" pitchFamily="50" charset="-128"/>
                <a:ea typeface="BIZ UDPゴシック" panose="020B0400000000000000" pitchFamily="50" charset="-128"/>
              </a:rPr>
              <a:t>人材育成</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F8515C12-2537-43BC-A604-9A4CA71387BB}"/>
              </a:ext>
            </a:extLst>
          </p:cNvPr>
          <p:cNvSpPr/>
          <p:nvPr/>
        </p:nvSpPr>
        <p:spPr>
          <a:xfrm>
            <a:off x="2253673" y="1252134"/>
            <a:ext cx="9858988" cy="14675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tabLst>
                <a:tab pos="92075" algn="l"/>
              </a:tabLst>
            </a:pPr>
            <a:r>
              <a:rPr kumimoji="1" lang="ja-JP" altLang="en-US" sz="1300" dirty="0">
                <a:solidFill>
                  <a:schemeClr val="tx1"/>
                </a:solidFill>
                <a:latin typeface="BIZ UDPゴシック" panose="020B0400000000000000" pitchFamily="50" charset="-128"/>
                <a:ea typeface="BIZ UDPゴシック" panose="020B0400000000000000" pitchFamily="50" charset="-128"/>
              </a:rPr>
              <a:t>○認知症サポーター養成講座の受講推進。２０２５年までに全社員の受講を目指す</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176213" indent="-176213">
              <a:tabLst>
                <a:tab pos="92075" algn="l"/>
              </a:tabLst>
            </a:pPr>
            <a:r>
              <a:rPr kumimoji="1" lang="ja-JP" altLang="en-US" sz="1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00" dirty="0">
              <a:solidFill>
                <a:schemeClr val="tx1"/>
              </a:solidFill>
              <a:latin typeface="BIZ UDPゴシック" panose="020B0400000000000000" pitchFamily="50" charset="-128"/>
              <a:ea typeface="BIZ UDPゴシック" panose="020B0400000000000000" pitchFamily="50" charset="-128"/>
            </a:endParaRPr>
          </a:p>
          <a:p>
            <a:pPr marL="176213" indent="-176213">
              <a:tabLst>
                <a:tab pos="92075" algn="l"/>
              </a:tabLst>
            </a:pPr>
            <a:r>
              <a:rPr kumimoji="1" lang="ja-JP" altLang="en-US" sz="1300" dirty="0">
                <a:solidFill>
                  <a:schemeClr val="tx1"/>
                </a:solidFill>
                <a:latin typeface="BIZ UDPゴシック" panose="020B0400000000000000" pitchFamily="50" charset="-128"/>
                <a:ea typeface="BIZ UDPゴシック" panose="020B0400000000000000" pitchFamily="50" charset="-128"/>
              </a:rPr>
              <a:t>　　 対象：本社及び店舗社員（△千人）、パート・アルバイト（△千人）、テナントの方々（約△万人）</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marL="176213" indent="-176213">
              <a:tabLst>
                <a:tab pos="92075" algn="l"/>
              </a:tabLst>
            </a:pPr>
            <a:endParaRPr kumimoji="1" lang="en-US" altLang="ja-JP" sz="5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r>
              <a:rPr kumimoji="1" lang="ja-JP" altLang="en-US" sz="1300" dirty="0">
                <a:solidFill>
                  <a:schemeClr val="tx1"/>
                </a:solidFill>
                <a:latin typeface="BIZ UDPゴシック" panose="020B0400000000000000" pitchFamily="50" charset="-128"/>
                <a:ea typeface="BIZ UDPゴシック" panose="020B0400000000000000" pitchFamily="50" charset="-128"/>
              </a:rPr>
              <a:t>〇認知症の方がお困りの際に相談に応じることができるサポート社員を、２０２５年までに全国の店舗に配置</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endParaRPr kumimoji="1" lang="en-US" altLang="ja-JP" sz="1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r>
              <a:rPr kumimoji="1" lang="ja-JP" altLang="en-US" sz="1300" dirty="0">
                <a:solidFill>
                  <a:schemeClr val="tx1"/>
                </a:solidFill>
                <a:latin typeface="BIZ UDPゴシック" panose="020B0400000000000000" pitchFamily="50" charset="-128"/>
                <a:ea typeface="BIZ UDPゴシック" panose="020B0400000000000000" pitchFamily="50" charset="-128"/>
              </a:rPr>
              <a:t>　　 対象店舗：全国△△△店舗</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endParaRPr kumimoji="1" lang="ja-JP" altLang="en-US" sz="5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r>
              <a:rPr kumimoji="1" lang="ja-JP" altLang="en-US" sz="1300" dirty="0">
                <a:solidFill>
                  <a:schemeClr val="tx1"/>
                </a:solidFill>
                <a:latin typeface="BIZ UDPゴシック" panose="020B0400000000000000" pitchFamily="50" charset="-128"/>
                <a:ea typeface="BIZ UDPゴシック" panose="020B0400000000000000" pitchFamily="50" charset="-128"/>
              </a:rPr>
              <a:t>○迷子等に対応できる</a:t>
            </a:r>
            <a:r>
              <a:rPr lang="ja-JP" altLang="en-US" sz="1300" dirty="0">
                <a:solidFill>
                  <a:schemeClr val="tx1"/>
                </a:solidFill>
                <a:latin typeface="BIZ UDPゴシック" panose="020B0400000000000000" pitchFamily="50" charset="-128"/>
                <a:ea typeface="BIZ UDPゴシック" panose="020B0400000000000000" pitchFamily="50" charset="-128"/>
              </a:rPr>
              <a:t>よう、警備を含めた安全確保体制とそのための人材育成</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endParaRPr kumimoji="1" lang="en-US" altLang="ja-JP" sz="1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r>
              <a:rPr kumimoji="1" lang="ja-JP" altLang="en-US" sz="1300" dirty="0">
                <a:solidFill>
                  <a:schemeClr val="tx1"/>
                </a:solidFill>
                <a:latin typeface="BIZ UDPゴシック" panose="020B0400000000000000" pitchFamily="50" charset="-128"/>
                <a:ea typeface="BIZ UDPゴシック" panose="020B0400000000000000" pitchFamily="50" charset="-128"/>
              </a:rPr>
              <a:t>　　 対象店舗：（△△㎡以上で複数出入り口のある）△△△店舗</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E60D2FF2-F95B-4536-AA58-22EEE8F0FD52}"/>
              </a:ext>
            </a:extLst>
          </p:cNvPr>
          <p:cNvSpPr/>
          <p:nvPr/>
        </p:nvSpPr>
        <p:spPr>
          <a:xfrm>
            <a:off x="7368964" y="5460052"/>
            <a:ext cx="3790007"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2075" algn="l"/>
              </a:tabLst>
            </a:pP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77279CBC-85DE-472E-8BB7-68065E5291DB}"/>
              </a:ext>
            </a:extLst>
          </p:cNvPr>
          <p:cNvSpPr/>
          <p:nvPr/>
        </p:nvSpPr>
        <p:spPr>
          <a:xfrm>
            <a:off x="93419" y="2802773"/>
            <a:ext cx="2021977" cy="1014151"/>
          </a:xfrm>
          <a:prstGeom prst="roundRect">
            <a:avLst>
              <a:gd name="adj" fmla="val 1586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latin typeface="BIZ UDPゴシック" panose="020B0400000000000000" pitchFamily="50" charset="-128"/>
                <a:ea typeface="BIZ UDPゴシック" panose="020B0400000000000000" pitchFamily="50" charset="-128"/>
              </a:rPr>
              <a:t>２</a:t>
            </a:r>
            <a:r>
              <a:rPr kumimoji="1" lang="ja-JP" altLang="en-US"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地域連携</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B9E0A72B-BD05-4B36-9597-F8D23B068E22}"/>
              </a:ext>
            </a:extLst>
          </p:cNvPr>
          <p:cNvSpPr/>
          <p:nvPr/>
        </p:nvSpPr>
        <p:spPr>
          <a:xfrm>
            <a:off x="93419" y="3907763"/>
            <a:ext cx="2021977" cy="922855"/>
          </a:xfrm>
          <a:prstGeom prst="roundRect">
            <a:avLst>
              <a:gd name="adj" fmla="val 1658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ja-JP" altLang="en-US" sz="2400" dirty="0">
                <a:latin typeface="BIZ UDPゴシック" panose="020B0400000000000000" pitchFamily="50" charset="-128"/>
                <a:ea typeface="BIZ UDPゴシック" panose="020B0400000000000000" pitchFamily="50" charset="-128"/>
              </a:rPr>
              <a:t>３</a:t>
            </a:r>
            <a:r>
              <a:rPr kumimoji="1" lang="ja-JP" altLang="en-US"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社内制度</a:t>
            </a:r>
            <a:endParaRPr lang="en-US" altLang="ja-JP" sz="2400" dirty="0">
              <a:latin typeface="BIZ UDPゴシック" panose="020B0400000000000000" pitchFamily="50" charset="-128"/>
              <a:ea typeface="BIZ UDPゴシック" panose="020B0400000000000000" pitchFamily="50" charset="-128"/>
            </a:endParaRPr>
          </a:p>
          <a:p>
            <a:pPr>
              <a:lnSpc>
                <a:spcPct val="80000"/>
              </a:lnSpc>
            </a:pPr>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の整備</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23C13765-5EC8-456B-98AC-F3A64B4BF4EC}"/>
              </a:ext>
            </a:extLst>
          </p:cNvPr>
          <p:cNvSpPr/>
          <p:nvPr/>
        </p:nvSpPr>
        <p:spPr>
          <a:xfrm>
            <a:off x="93420" y="4922988"/>
            <a:ext cx="2021708" cy="1838029"/>
          </a:xfrm>
          <a:prstGeom prst="roundRect">
            <a:avLst>
              <a:gd name="adj" fmla="val 1302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latin typeface="BIZ UDPゴシック" panose="020B0400000000000000" pitchFamily="50" charset="-128"/>
                <a:ea typeface="BIZ UDPゴシック" panose="020B0400000000000000" pitchFamily="50" charset="-128"/>
              </a:rPr>
              <a:t>４　社内の</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環境整備</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E0392F11-F706-41B5-A859-78EBCEFFE947}"/>
              </a:ext>
            </a:extLst>
          </p:cNvPr>
          <p:cNvSpPr/>
          <p:nvPr/>
        </p:nvSpPr>
        <p:spPr>
          <a:xfrm>
            <a:off x="2253673" y="2802774"/>
            <a:ext cx="9858988" cy="101415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2075" algn="l"/>
              </a:tabLst>
            </a:pPr>
            <a:r>
              <a:rPr kumimoji="1" lang="ja-JP" altLang="en-US" sz="1300" dirty="0">
                <a:solidFill>
                  <a:schemeClr val="tx1"/>
                </a:solidFill>
                <a:latin typeface="BIZ UDPゴシック" panose="020B0400000000000000" pitchFamily="50" charset="-128"/>
                <a:ea typeface="BIZ UDPゴシック" panose="020B0400000000000000" pitchFamily="50" charset="-128"/>
              </a:rPr>
              <a:t>○</a:t>
            </a:r>
            <a:r>
              <a:rPr lang="ja-JP" altLang="en-US" sz="1300" dirty="0">
                <a:solidFill>
                  <a:schemeClr val="tx1"/>
                </a:solidFill>
                <a:latin typeface="BIZ UDPゴシック" panose="020B0400000000000000" pitchFamily="50" charset="-128"/>
                <a:ea typeface="BIZ UDPゴシック" panose="020B0400000000000000" pitchFamily="50" charset="-128"/>
              </a:rPr>
              <a:t>全店舗で地域の関係機関（地域包括支援センターなど）との連携</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endParaRPr lang="en-US" altLang="ja-JP" sz="1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r>
              <a:rPr lang="ja-JP" altLang="en-US" sz="1300" dirty="0">
                <a:solidFill>
                  <a:schemeClr val="tx1"/>
                </a:solidFill>
                <a:latin typeface="BIZ UDPゴシック" panose="020B0400000000000000" pitchFamily="50" charset="-128"/>
                <a:ea typeface="BIZ UDPゴシック" panose="020B0400000000000000" pitchFamily="50" charset="-128"/>
              </a:rPr>
              <a:t>　 　連携する店舗数：△△△店舗　</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具体的な相談や連絡を行う社内、店舗の連絡体制を整備。関係機関の担当者同士と「顔の見える関係」づくり。</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marL="176213" indent="-176213">
              <a:tabLst>
                <a:tab pos="92075" algn="l"/>
              </a:tabLst>
            </a:pPr>
            <a:r>
              <a:rPr lang="ja-JP" altLang="en-US" sz="1300" dirty="0">
                <a:solidFill>
                  <a:schemeClr val="tx1"/>
                </a:solidFill>
                <a:latin typeface="BIZ UDPゴシック" panose="020B0400000000000000" pitchFamily="50" charset="-128"/>
                <a:ea typeface="BIZ UDPゴシック" panose="020B0400000000000000" pitchFamily="50" charset="-128"/>
              </a:rPr>
              <a:t>○地域の各種認知症啓発イベントなどへの協賛</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marL="176213" indent="-176213">
              <a:tabLst>
                <a:tab pos="92075" algn="l"/>
              </a:tabLst>
            </a:pPr>
            <a:endParaRPr kumimoji="1" lang="en-US" altLang="ja-JP" sz="100" dirty="0">
              <a:solidFill>
                <a:schemeClr val="tx1"/>
              </a:solidFill>
              <a:latin typeface="BIZ UDPゴシック" panose="020B0400000000000000" pitchFamily="50" charset="-128"/>
              <a:ea typeface="BIZ UDPゴシック" panose="020B0400000000000000" pitchFamily="50" charset="-128"/>
            </a:endParaRPr>
          </a:p>
          <a:p>
            <a:pPr marL="176213" indent="-176213">
              <a:tabLst>
                <a:tab pos="92075" algn="l"/>
              </a:tabLst>
            </a:pPr>
            <a:r>
              <a:rPr kumimoji="1" lang="ja-JP" altLang="en-US" sz="1300" dirty="0">
                <a:solidFill>
                  <a:schemeClr val="tx1"/>
                </a:solidFill>
                <a:latin typeface="BIZ UDPゴシック" panose="020B0400000000000000" pitchFamily="50" charset="-128"/>
                <a:ea typeface="BIZ UDPゴシック" panose="020B0400000000000000" pitchFamily="50" charset="-128"/>
              </a:rPr>
              <a:t>　　　△△年度実績：△△協賛</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34FE7376-C5D9-4DC9-A6C1-CBFA314FFB08}"/>
              </a:ext>
            </a:extLst>
          </p:cNvPr>
          <p:cNvSpPr/>
          <p:nvPr/>
        </p:nvSpPr>
        <p:spPr>
          <a:xfrm>
            <a:off x="2253673" y="3907764"/>
            <a:ext cx="9858988" cy="9228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2075" algn="l"/>
              </a:tabLst>
            </a:pPr>
            <a:r>
              <a:rPr kumimoji="1" lang="ja-JP" altLang="en-US" sz="1300" dirty="0">
                <a:solidFill>
                  <a:schemeClr val="tx1"/>
                </a:solidFill>
                <a:latin typeface="BIZ UDPゴシック" panose="020B0400000000000000" pitchFamily="50" charset="-128"/>
                <a:ea typeface="BIZ UDPゴシック" panose="020B0400000000000000" pitchFamily="50" charset="-128"/>
              </a:rPr>
              <a:t>○介護休業制度の勧奨　　　</a:t>
            </a:r>
            <a:r>
              <a:rPr kumimoji="1" lang="zh-TW" altLang="en-US" sz="1300" dirty="0">
                <a:solidFill>
                  <a:schemeClr val="tx1"/>
                </a:solidFill>
                <a:latin typeface="BIZ UDPゴシック" panose="020B0400000000000000" pitchFamily="50" charset="-128"/>
                <a:ea typeface="BIZ UDPゴシック" panose="020B0400000000000000" pitchFamily="50" charset="-128"/>
              </a:rPr>
              <a:t>　△△年度実績：△△</a:t>
            </a:r>
            <a:r>
              <a:rPr kumimoji="1" lang="ja-JP" altLang="en-US" sz="1300" dirty="0">
                <a:solidFill>
                  <a:schemeClr val="tx1"/>
                </a:solidFill>
                <a:latin typeface="BIZ UDPゴシック" panose="020B0400000000000000" pitchFamily="50" charset="-128"/>
                <a:ea typeface="BIZ UDPゴシック" panose="020B0400000000000000" pitchFamily="50" charset="-128"/>
              </a:rPr>
              <a:t>人</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endParaRPr kumimoji="1" lang="en-US" altLang="ja-JP" sz="5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r>
              <a:rPr lang="ja-JP" altLang="en-US" sz="1300" dirty="0">
                <a:solidFill>
                  <a:schemeClr val="tx1"/>
                </a:solidFill>
                <a:latin typeface="BIZ UDPゴシック" panose="020B0400000000000000" pitchFamily="50" charset="-128"/>
                <a:ea typeface="BIZ UDPゴシック" panose="020B0400000000000000" pitchFamily="50" charset="-128"/>
              </a:rPr>
              <a:t>○パート、アルバイトのシフト等にも、可能な限り配慮。</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r>
              <a:rPr lang="ja-JP" altLang="en-US" sz="1300" dirty="0">
                <a:solidFill>
                  <a:schemeClr val="tx1"/>
                </a:solidFill>
                <a:latin typeface="BIZ UDPゴシック" panose="020B0400000000000000" pitchFamily="50" charset="-128"/>
                <a:ea typeface="BIZ UDPゴシック" panose="020B0400000000000000" pitchFamily="50" charset="-128"/>
              </a:rPr>
              <a:t>〇認知症になっても可能な限り当社で働き続けていただくための仕組みの検討（△△年度より）。</a:t>
            </a:r>
            <a:endParaRPr lang="en-US" altLang="ja-JP" sz="13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225E45FF-B088-4C00-91A6-A3860E35A139}"/>
              </a:ext>
            </a:extLst>
          </p:cNvPr>
          <p:cNvSpPr/>
          <p:nvPr/>
        </p:nvSpPr>
        <p:spPr>
          <a:xfrm>
            <a:off x="2253673" y="4922988"/>
            <a:ext cx="9844908" cy="183803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2075" algn="l"/>
              </a:tabLst>
            </a:pPr>
            <a:r>
              <a:rPr kumimoji="1" lang="ja-JP" altLang="en-US" sz="1300" dirty="0">
                <a:solidFill>
                  <a:schemeClr val="tx1"/>
                </a:solidFill>
                <a:latin typeface="BIZ UDPゴシック" panose="020B0400000000000000" pitchFamily="50" charset="-128"/>
                <a:ea typeface="BIZ UDPゴシック" panose="020B0400000000000000" pitchFamily="50" charset="-128"/>
              </a:rPr>
              <a:t>○認知症の人にやさしい店舗づくりを認知症の人と共に推進</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endParaRPr kumimoji="1" lang="en-US" altLang="ja-JP" sz="5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r>
              <a:rPr kumimoji="1" lang="ja-JP" altLang="en-US" sz="1300" dirty="0">
                <a:solidFill>
                  <a:schemeClr val="tx1"/>
                </a:solidFill>
                <a:latin typeface="BIZ UDPゴシック" panose="020B0400000000000000" pitchFamily="50" charset="-128"/>
                <a:ea typeface="BIZ UDPゴシック" panose="020B0400000000000000" pitchFamily="50" charset="-128"/>
              </a:rPr>
              <a:t>　</a:t>
            </a:r>
            <a:r>
              <a:rPr lang="ja-JP" altLang="en-US" sz="1300" dirty="0">
                <a:solidFill>
                  <a:schemeClr val="tx1"/>
                </a:solidFill>
                <a:latin typeface="BIZ UDPゴシック" panose="020B0400000000000000" pitchFamily="50" charset="-128"/>
                <a:ea typeface="BIZ UDPゴシック" panose="020B0400000000000000" pitchFamily="50" charset="-128"/>
              </a:rPr>
              <a:t> ☛ </a:t>
            </a:r>
            <a:r>
              <a:rPr kumimoji="1" lang="ja-JP" altLang="en-US" sz="1300" dirty="0">
                <a:solidFill>
                  <a:schemeClr val="tx1"/>
                </a:solidFill>
                <a:latin typeface="BIZ UDPゴシック" panose="020B0400000000000000" pitchFamily="50" charset="-128"/>
                <a:ea typeface="BIZ UDPゴシック" panose="020B0400000000000000" pitchFamily="50" charset="-128"/>
              </a:rPr>
              <a:t>スローレジ設置店舗の整備／セルフレジの補助スタッフ配置</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endParaRPr kumimoji="1" lang="en-US" altLang="ja-JP" sz="1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r>
              <a:rPr kumimoji="1" lang="ja-JP" altLang="en-US" sz="1300" dirty="0">
                <a:solidFill>
                  <a:schemeClr val="tx1"/>
                </a:solidFill>
                <a:latin typeface="BIZ UDPゴシック" panose="020B0400000000000000" pitchFamily="50" charset="-128"/>
                <a:ea typeface="BIZ UDPゴシック" panose="020B0400000000000000" pitchFamily="50" charset="-128"/>
              </a:rPr>
              <a:t>　　　　スローレジ設置店舗：２０２２年度△△店舗→２０２５年度△△店舗／補助スタッフ：セルフレジ設置の全店舗</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r>
              <a:rPr lang="ja-JP" altLang="en-US" sz="1300" dirty="0">
                <a:solidFill>
                  <a:schemeClr val="tx1"/>
                </a:solidFill>
                <a:latin typeface="BIZ UDPゴシック" panose="020B0400000000000000" pitchFamily="50" charset="-128"/>
                <a:ea typeface="BIZ UDPゴシック" panose="020B0400000000000000" pitchFamily="50" charset="-128"/>
              </a:rPr>
              <a:t>　 ☛ 認知症の人に配慮した動線づくり</a:t>
            </a:r>
            <a:r>
              <a:rPr lang="en-US" altLang="ja-JP" sz="1300" dirty="0">
                <a:solidFill>
                  <a:schemeClr val="tx1"/>
                </a:solidFill>
                <a:latin typeface="BIZ UDPゴシック" panose="020B0400000000000000" pitchFamily="50" charset="-128"/>
                <a:ea typeface="BIZ UDPゴシック" panose="020B0400000000000000" pitchFamily="50" charset="-128"/>
              </a:rPr>
              <a:t>(</a:t>
            </a:r>
            <a:r>
              <a:rPr lang="ja-JP" altLang="en-US" sz="1300" dirty="0">
                <a:solidFill>
                  <a:schemeClr val="tx1"/>
                </a:solidFill>
                <a:latin typeface="BIZ UDPゴシック" panose="020B0400000000000000" pitchFamily="50" charset="-128"/>
                <a:ea typeface="BIZ UDPゴシック" panose="020B0400000000000000" pitchFamily="50" charset="-128"/>
              </a:rPr>
              <a:t>認知症の人にも分かりやすい店内案内掲示や陳列）</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endParaRPr lang="en-US" altLang="ja-JP" sz="100" dirty="0">
              <a:solidFill>
                <a:schemeClr val="tx1"/>
              </a:solidFill>
              <a:latin typeface="BIZ UDPゴシック" panose="020B0400000000000000" pitchFamily="50" charset="-128"/>
              <a:ea typeface="BIZ UDPゴシック" panose="020B0400000000000000" pitchFamily="50" charset="-128"/>
            </a:endParaRPr>
          </a:p>
          <a:p>
            <a:pPr>
              <a:tabLst>
                <a:tab pos="92075" algn="l"/>
              </a:tabLst>
            </a:pPr>
            <a:r>
              <a:rPr lang="ja-JP" altLang="en-US" sz="1300" dirty="0">
                <a:solidFill>
                  <a:schemeClr val="tx1"/>
                </a:solidFill>
                <a:latin typeface="BIZ UDPゴシック" panose="020B0400000000000000" pitchFamily="50" charset="-128"/>
                <a:ea typeface="BIZ UDPゴシック" panose="020B0400000000000000" pitchFamily="50" charset="-128"/>
              </a:rPr>
              <a:t>　      モデル店舗：２０２２年度△△店舗→２０２５年度△△店舗</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marL="442913" indent="-442913">
              <a:tabLst>
                <a:tab pos="92075" algn="l"/>
              </a:tabLst>
            </a:pP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marL="442913" indent="-442913">
              <a:tabLst>
                <a:tab pos="92075" algn="l"/>
              </a:tabLst>
            </a:pPr>
            <a:r>
              <a:rPr lang="ja-JP" altLang="en-US" sz="1300" dirty="0">
                <a:solidFill>
                  <a:schemeClr val="tx1"/>
                </a:solidFill>
                <a:latin typeface="BIZ UDPゴシック" panose="020B0400000000000000" pitchFamily="50" charset="-128"/>
                <a:ea typeface="BIZ UDPゴシック" panose="020B0400000000000000" pitchFamily="50" charset="-128"/>
              </a:rPr>
              <a:t>　 ☛ 認知症バリアフリーな店舗づくり推進店舗　</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認知症の人や家族からお話を聞きながら認知症バリアフリーの店舗づくりを推進。</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442913" indent="-442913">
              <a:tabLst>
                <a:tab pos="92075" algn="l"/>
              </a:tabLst>
            </a:pPr>
            <a:endParaRPr lang="en-US" altLang="ja-JP" sz="100">
              <a:solidFill>
                <a:schemeClr val="tx1"/>
              </a:solidFill>
              <a:latin typeface="BIZ UDPゴシック" panose="020B0400000000000000" pitchFamily="50" charset="-128"/>
              <a:ea typeface="BIZ UDPゴシック" panose="020B0400000000000000" pitchFamily="50" charset="-128"/>
            </a:endParaRPr>
          </a:p>
          <a:p>
            <a:pPr marL="442913" indent="-442913">
              <a:tabLst>
                <a:tab pos="92075" algn="l"/>
              </a:tabLst>
            </a:pPr>
            <a:r>
              <a:rPr lang="ja-JP" altLang="en-US" sz="1300" dirty="0">
                <a:solidFill>
                  <a:schemeClr val="tx1"/>
                </a:solidFill>
                <a:latin typeface="BIZ UDPゴシック" panose="020B0400000000000000" pitchFamily="50" charset="-128"/>
                <a:ea typeface="BIZ UDPゴシック" panose="020B0400000000000000" pitchFamily="50" charset="-128"/>
              </a:rPr>
              <a:t>　　　　推進店舗：２０２２年度△△店舗→２０２５年度△△店舗　</a:t>
            </a: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887E9A62-C624-48E4-92C3-5B8B8DC9BC13}"/>
              </a:ext>
            </a:extLst>
          </p:cNvPr>
          <p:cNvSpPr/>
          <p:nvPr/>
        </p:nvSpPr>
        <p:spPr>
          <a:xfrm>
            <a:off x="90929" y="691202"/>
            <a:ext cx="12007652" cy="457016"/>
          </a:xfrm>
          <a:prstGeom prst="roundRect">
            <a:avLst>
              <a:gd name="adj" fmla="val 50000"/>
            </a:avLst>
          </a:prstGeom>
          <a:solidFill>
            <a:schemeClr val="accent4">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1400" b="1" dirty="0">
                <a:solidFill>
                  <a:schemeClr val="bg1"/>
                </a:solidFill>
              </a:rPr>
              <a:t>当社では、経営理念である</a:t>
            </a:r>
            <a:r>
              <a:rPr kumimoji="1" lang="en-US" altLang="ja-JP" sz="1400" b="1" dirty="0">
                <a:solidFill>
                  <a:schemeClr val="bg1"/>
                </a:solidFill>
              </a:rPr>
              <a:t>《</a:t>
            </a:r>
            <a:r>
              <a:rPr kumimoji="1" lang="ja-JP" altLang="en-US" sz="1400" b="1" dirty="0">
                <a:solidFill>
                  <a:schemeClr val="bg1"/>
                </a:solidFill>
              </a:rPr>
              <a:t>お客様の暮らしを大切に、地域社会に信頼される企業をめざす</a:t>
            </a:r>
            <a:r>
              <a:rPr kumimoji="1" lang="en-US" altLang="ja-JP" sz="1400" b="1" dirty="0">
                <a:solidFill>
                  <a:schemeClr val="bg1"/>
                </a:solidFill>
              </a:rPr>
              <a:t>》</a:t>
            </a:r>
            <a:r>
              <a:rPr kumimoji="1" lang="ja-JP" altLang="en-US" sz="1400" b="1" dirty="0">
                <a:solidFill>
                  <a:schemeClr val="bg1"/>
                </a:solidFill>
              </a:rPr>
              <a:t>という観点から、以下の取組を推進します。</a:t>
            </a:r>
          </a:p>
        </p:txBody>
      </p:sp>
    </p:spTree>
    <p:extLst>
      <p:ext uri="{BB962C8B-B14F-4D97-AF65-F5344CB8AC3E}">
        <p14:creationId xmlns:p14="http://schemas.microsoft.com/office/powerpoint/2010/main" val="140978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F5C68-2A9D-407D-A117-785F5F9ED87D}"/>
              </a:ext>
            </a:extLst>
          </p:cNvPr>
          <p:cNvSpPr>
            <a:spLocks noGrp="1"/>
          </p:cNvSpPr>
          <p:nvPr>
            <p:ph type="title"/>
          </p:nvPr>
        </p:nvSpPr>
        <p:spPr>
          <a:xfrm>
            <a:off x="0" y="0"/>
            <a:ext cx="12192000" cy="646331"/>
          </a:xfrm>
          <a:solidFill>
            <a:schemeClr val="accent2">
              <a:lumMod val="40000"/>
              <a:lumOff val="60000"/>
            </a:schemeClr>
          </a:solidFill>
        </p:spPr>
        <p:txBody>
          <a:bodyPr>
            <a:normAutofit/>
          </a:bodyPr>
          <a:lstStyle/>
          <a:p>
            <a:pPr algn="ctr"/>
            <a:r>
              <a:rPr lang="ja-JP" altLang="en-US" sz="4000" spc="-300">
                <a:solidFill>
                  <a:prstClr val="black"/>
                </a:solidFill>
                <a:latin typeface="BIZ UDPゴシック" panose="020B0400000000000000" pitchFamily="50" charset="-128"/>
                <a:ea typeface="BIZ UDPゴシック" panose="020B0400000000000000" pitchFamily="50" charset="-128"/>
              </a:rPr>
              <a:t>認知症の人の生活を支えるための</a:t>
            </a:r>
            <a:r>
              <a:rPr kumimoji="1" lang="ja-JP" altLang="en-US" sz="4000" b="0" i="0" u="none" strike="noStrike" kern="1200" cap="none" spc="-30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参考</a:t>
            </a:r>
            <a:r>
              <a:rPr lang="ja-JP" altLang="en-US" sz="4000" spc="-300" dirty="0">
                <a:solidFill>
                  <a:prstClr val="black"/>
                </a:solidFill>
                <a:latin typeface="BIZ UDPゴシック" panose="020B0400000000000000" pitchFamily="50" charset="-128"/>
                <a:ea typeface="BIZ UDPゴシック" panose="020B0400000000000000" pitchFamily="50" charset="-128"/>
              </a:rPr>
              <a:t>情報</a:t>
            </a:r>
            <a:endParaRPr kumimoji="1" lang="ja-JP" altLang="en-US" sz="5400"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E1489566-CE51-4D42-8ED0-E5EA1C658389}"/>
              </a:ext>
            </a:extLst>
          </p:cNvPr>
          <p:cNvSpPr>
            <a:spLocks noGrp="1"/>
          </p:cNvSpPr>
          <p:nvPr>
            <p:ph idx="1"/>
          </p:nvPr>
        </p:nvSpPr>
        <p:spPr>
          <a:xfrm>
            <a:off x="329011" y="5116155"/>
            <a:ext cx="5591804" cy="1323439"/>
          </a:xfrm>
        </p:spPr>
        <p:txBody>
          <a:bodyPr>
            <a:noAutofit/>
          </a:bodyPr>
          <a:lstStyle/>
          <a:p>
            <a:pPr marL="0" indent="0">
              <a:lnSpc>
                <a:spcPct val="100000"/>
              </a:lnSpc>
              <a:spcBef>
                <a:spcPts val="0"/>
              </a:spcBef>
              <a:buNone/>
            </a:pPr>
            <a:r>
              <a:rPr lang="ja-JP" altLang="en-US" sz="1800" dirty="0">
                <a:latin typeface="BIZ UDPゴシック" panose="020B0400000000000000" pitchFamily="50" charset="-128"/>
                <a:ea typeface="BIZ UDPゴシック" panose="020B0400000000000000" pitchFamily="50" charset="-128"/>
              </a:rPr>
              <a:t>・全国若年性認知症支援センター：</a:t>
            </a:r>
            <a:r>
              <a:rPr lang="en-US" altLang="ja-JP" sz="1800" dirty="0">
                <a:latin typeface="BIZ UDPゴシック" panose="020B0400000000000000" pitchFamily="50" charset="-128"/>
                <a:ea typeface="BIZ UDPゴシック" panose="020B0400000000000000" pitchFamily="50" charset="-128"/>
              </a:rPr>
              <a:t>0562-44-5551</a:t>
            </a:r>
          </a:p>
          <a:p>
            <a:pPr marL="0" indent="0">
              <a:lnSpc>
                <a:spcPct val="100000"/>
              </a:lnSpc>
              <a:spcBef>
                <a:spcPts val="0"/>
              </a:spcBef>
              <a:buNone/>
            </a:pPr>
            <a:r>
              <a:rPr lang="ja-JP" altLang="en-US" sz="1800" dirty="0">
                <a:latin typeface="BIZ UDPゴシック" panose="020B0400000000000000" pitchFamily="50" charset="-128"/>
                <a:ea typeface="BIZ UDPゴシック" panose="020B0400000000000000" pitchFamily="50" charset="-128"/>
              </a:rPr>
              <a:t>　月～金曜日 </a:t>
            </a:r>
            <a:r>
              <a:rPr lang="en-US" altLang="ja-JP" sz="1800" dirty="0">
                <a:latin typeface="BIZ UDPゴシック" panose="020B0400000000000000" pitchFamily="50" charset="-128"/>
                <a:ea typeface="BIZ UDPゴシック" panose="020B0400000000000000" pitchFamily="50" charset="-128"/>
              </a:rPr>
              <a:t>9:00</a:t>
            </a:r>
            <a:r>
              <a:rPr lang="ja-JP" altLang="en-US" sz="1800" dirty="0">
                <a:latin typeface="BIZ UDPゴシック" panose="020B0400000000000000" pitchFamily="50" charset="-128"/>
                <a:ea typeface="BIZ UDPゴシック" panose="020B0400000000000000" pitchFamily="50" charset="-128"/>
              </a:rPr>
              <a:t>～</a:t>
            </a:r>
            <a:r>
              <a:rPr lang="en-US" altLang="ja-JP" sz="1800" dirty="0">
                <a:latin typeface="BIZ UDPゴシック" panose="020B0400000000000000" pitchFamily="50" charset="-128"/>
                <a:ea typeface="BIZ UDPゴシック" panose="020B0400000000000000" pitchFamily="50" charset="-128"/>
              </a:rPr>
              <a:t>17:00</a:t>
            </a:r>
            <a:r>
              <a:rPr lang="ja-JP" altLang="en-US" sz="1800" dirty="0">
                <a:latin typeface="BIZ UDPゴシック" panose="020B0400000000000000" pitchFamily="50" charset="-128"/>
                <a:ea typeface="BIZ UDPゴシック" panose="020B0400000000000000" pitchFamily="50" charset="-128"/>
              </a:rPr>
              <a:t>（祝日・年末年始除く）</a:t>
            </a:r>
            <a:endParaRPr lang="en-US" altLang="ja-JP" sz="18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endParaRPr lang="ja-JP" altLang="en-US" sz="8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ja-JP" altLang="en-US" sz="1800" dirty="0">
                <a:latin typeface="BIZ UDPゴシック" panose="020B0400000000000000" pitchFamily="50" charset="-128"/>
                <a:ea typeface="BIZ UDPゴシック" panose="020B0400000000000000" pitchFamily="50" charset="-128"/>
              </a:rPr>
              <a:t>・若年性認知症コールセンター：</a:t>
            </a:r>
            <a:r>
              <a:rPr lang="en-US" altLang="ja-JP" sz="1800" dirty="0">
                <a:latin typeface="BIZ UDPゴシック" panose="020B0400000000000000" pitchFamily="50" charset="-128"/>
                <a:ea typeface="BIZ UDPゴシック" panose="020B0400000000000000" pitchFamily="50" charset="-128"/>
              </a:rPr>
              <a:t>0800-100-2707</a:t>
            </a:r>
          </a:p>
          <a:p>
            <a:pPr marL="0" indent="0">
              <a:lnSpc>
                <a:spcPct val="100000"/>
              </a:lnSpc>
              <a:spcBef>
                <a:spcPts val="0"/>
              </a:spcBef>
              <a:buNone/>
            </a:pPr>
            <a:r>
              <a:rPr lang="ja-JP" altLang="en-US" sz="1800" dirty="0">
                <a:latin typeface="BIZ UDPゴシック" panose="020B0400000000000000" pitchFamily="50" charset="-128"/>
                <a:ea typeface="BIZ UDPゴシック" panose="020B0400000000000000" pitchFamily="50" charset="-128"/>
              </a:rPr>
              <a:t>　月～土曜日 </a:t>
            </a:r>
            <a:r>
              <a:rPr lang="en-US" altLang="ja-JP" sz="1800" dirty="0">
                <a:latin typeface="BIZ UDPゴシック" panose="020B0400000000000000" pitchFamily="50" charset="-128"/>
                <a:ea typeface="BIZ UDPゴシック" panose="020B0400000000000000" pitchFamily="50" charset="-128"/>
              </a:rPr>
              <a:t>10:00</a:t>
            </a:r>
            <a:r>
              <a:rPr lang="ja-JP" altLang="en-US" sz="1800" dirty="0">
                <a:latin typeface="BIZ UDPゴシック" panose="020B0400000000000000" pitchFamily="50" charset="-128"/>
                <a:ea typeface="BIZ UDPゴシック" panose="020B0400000000000000" pitchFamily="50" charset="-128"/>
              </a:rPr>
              <a:t>～</a:t>
            </a:r>
            <a:r>
              <a:rPr lang="en-US" altLang="ja-JP" sz="1800" dirty="0">
                <a:latin typeface="BIZ UDPゴシック" panose="020B0400000000000000" pitchFamily="50" charset="-128"/>
                <a:ea typeface="BIZ UDPゴシック" panose="020B0400000000000000" pitchFamily="50" charset="-128"/>
              </a:rPr>
              <a:t>15:00</a:t>
            </a:r>
            <a:r>
              <a:rPr lang="ja-JP" altLang="en-US" sz="1800" dirty="0">
                <a:latin typeface="BIZ UDPゴシック" panose="020B0400000000000000" pitchFamily="50" charset="-128"/>
                <a:ea typeface="BIZ UDPゴシック" panose="020B0400000000000000" pitchFamily="50" charset="-128"/>
              </a:rPr>
              <a:t>（祝日・年末年始除く）</a:t>
            </a:r>
          </a:p>
        </p:txBody>
      </p:sp>
      <p:sp>
        <p:nvSpPr>
          <p:cNvPr id="7" name="四角形: 角を丸くする 6">
            <a:extLst>
              <a:ext uri="{FF2B5EF4-FFF2-40B4-BE49-F238E27FC236}">
                <a16:creationId xmlns:a16="http://schemas.microsoft.com/office/drawing/2014/main" id="{144A65CA-7189-45DD-9C3C-EEFBAE800455}"/>
              </a:ext>
            </a:extLst>
          </p:cNvPr>
          <p:cNvSpPr/>
          <p:nvPr/>
        </p:nvSpPr>
        <p:spPr>
          <a:xfrm>
            <a:off x="347669" y="791325"/>
            <a:ext cx="556898" cy="492594"/>
          </a:xfrm>
          <a:prstGeom prst="roundRect">
            <a:avLst>
              <a:gd name="adj" fmla="val 5000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9153C1E1-7091-48F4-A0A4-BF4CEBD2DCA3}"/>
              </a:ext>
            </a:extLst>
          </p:cNvPr>
          <p:cNvSpPr txBox="1"/>
          <p:nvPr/>
        </p:nvSpPr>
        <p:spPr>
          <a:xfrm>
            <a:off x="904567" y="692915"/>
            <a:ext cx="3879869" cy="646331"/>
          </a:xfrm>
          <a:prstGeom prst="rect">
            <a:avLst/>
          </a:prstGeom>
          <a:noFill/>
        </p:spPr>
        <p:txBody>
          <a:bodyPr wrap="square">
            <a:spAutoFit/>
          </a:bodyPr>
          <a:lstStyle/>
          <a:p>
            <a:pPr marL="0" indent="0">
              <a:lnSpc>
                <a:spcPct val="100000"/>
              </a:lnSpc>
              <a:spcBef>
                <a:spcPts val="0"/>
              </a:spcBef>
              <a:buNone/>
            </a:pPr>
            <a:r>
              <a:rPr lang="ja-JP" altLang="en-US" sz="3600" dirty="0">
                <a:latin typeface="HG丸ｺﾞｼｯｸM-PRO" panose="020F0600000000000000" pitchFamily="50" charset="-128"/>
                <a:ea typeface="HG丸ｺﾞｼｯｸM-PRO" panose="020F0600000000000000" pitchFamily="50" charset="-128"/>
              </a:rPr>
              <a:t>相談窓口</a:t>
            </a:r>
          </a:p>
        </p:txBody>
      </p:sp>
      <p:sp>
        <p:nvSpPr>
          <p:cNvPr id="14" name="テキスト ボックス 13">
            <a:extLst>
              <a:ext uri="{FF2B5EF4-FFF2-40B4-BE49-F238E27FC236}">
                <a16:creationId xmlns:a16="http://schemas.microsoft.com/office/drawing/2014/main" id="{B78DD3EF-6DBE-4F80-A576-EB9D2F1A744F}"/>
              </a:ext>
            </a:extLst>
          </p:cNvPr>
          <p:cNvSpPr txBox="1"/>
          <p:nvPr/>
        </p:nvSpPr>
        <p:spPr>
          <a:xfrm>
            <a:off x="229682" y="1402804"/>
            <a:ext cx="5541852" cy="1200329"/>
          </a:xfrm>
          <a:prstGeom prst="rect">
            <a:avLst/>
          </a:prstGeom>
          <a:noFill/>
        </p:spPr>
        <p:txBody>
          <a:bodyPr wrap="square">
            <a:spAutoFit/>
          </a:bodyPr>
          <a:lstStyle/>
          <a:p>
            <a:pPr marL="0" indent="0">
              <a:lnSpc>
                <a:spcPct val="100000"/>
              </a:lnSpc>
              <a:spcBef>
                <a:spcPts val="0"/>
              </a:spcBef>
              <a:buNone/>
            </a:pPr>
            <a:r>
              <a:rPr lang="ja-JP" altLang="en-US" sz="3600" dirty="0">
                <a:latin typeface="HG丸ｺﾞｼｯｸM-PRO" panose="020F0600000000000000" pitchFamily="50" charset="-128"/>
                <a:ea typeface="HG丸ｺﾞｼｯｸM-PRO" panose="020F0600000000000000" pitchFamily="50" charset="-128"/>
              </a:rPr>
              <a:t>○ 認知症に関する制度</a:t>
            </a:r>
            <a:endParaRPr lang="en-US" altLang="ja-JP" sz="3600"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ja-JP" altLang="en-US" sz="3600" dirty="0">
                <a:latin typeface="HG丸ｺﾞｼｯｸM-PRO" panose="020F0600000000000000" pitchFamily="50" charset="-128"/>
                <a:ea typeface="HG丸ｺﾞｼｯｸM-PRO" panose="020F0600000000000000" pitchFamily="50" charset="-128"/>
              </a:rPr>
              <a:t>　 全般の問い合わせ</a:t>
            </a:r>
          </a:p>
        </p:txBody>
      </p:sp>
      <p:sp>
        <p:nvSpPr>
          <p:cNvPr id="15" name="テキスト ボックス 14">
            <a:extLst>
              <a:ext uri="{FF2B5EF4-FFF2-40B4-BE49-F238E27FC236}">
                <a16:creationId xmlns:a16="http://schemas.microsoft.com/office/drawing/2014/main" id="{62DEF3AB-FE91-415D-A709-F0A51930CC94}"/>
              </a:ext>
            </a:extLst>
          </p:cNvPr>
          <p:cNvSpPr txBox="1"/>
          <p:nvPr/>
        </p:nvSpPr>
        <p:spPr>
          <a:xfrm>
            <a:off x="229681" y="2656235"/>
            <a:ext cx="5541852" cy="1200329"/>
          </a:xfrm>
          <a:prstGeom prst="rect">
            <a:avLst/>
          </a:prstGeom>
          <a:noFill/>
        </p:spPr>
        <p:txBody>
          <a:bodyPr wrap="square">
            <a:spAutoFit/>
          </a:bodyPr>
          <a:lstStyle/>
          <a:p>
            <a:pPr marL="0" indent="0">
              <a:lnSpc>
                <a:spcPct val="100000"/>
              </a:lnSpc>
              <a:spcBef>
                <a:spcPts val="0"/>
              </a:spcBef>
              <a:buNone/>
            </a:pPr>
            <a:r>
              <a:rPr lang="ja-JP" altLang="en-US" sz="3600" dirty="0">
                <a:latin typeface="HG丸ｺﾞｼｯｸM-PRO" panose="020F0600000000000000" pitchFamily="50" charset="-128"/>
                <a:ea typeface="HG丸ｺﾞｼｯｸM-PRO" panose="020F0600000000000000" pitchFamily="50" charset="-128"/>
              </a:rPr>
              <a:t>○ 認知症高齢者等の</a:t>
            </a:r>
            <a:endParaRPr lang="en-US" altLang="ja-JP" sz="3600"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 総合相談窓口</a:t>
            </a:r>
          </a:p>
        </p:txBody>
      </p:sp>
      <p:sp>
        <p:nvSpPr>
          <p:cNvPr id="16" name="テキスト ボックス 15">
            <a:extLst>
              <a:ext uri="{FF2B5EF4-FFF2-40B4-BE49-F238E27FC236}">
                <a16:creationId xmlns:a16="http://schemas.microsoft.com/office/drawing/2014/main" id="{C348C734-02F7-45E7-8023-7E1438546A99}"/>
              </a:ext>
            </a:extLst>
          </p:cNvPr>
          <p:cNvSpPr txBox="1"/>
          <p:nvPr/>
        </p:nvSpPr>
        <p:spPr>
          <a:xfrm>
            <a:off x="229681" y="3925641"/>
            <a:ext cx="8960501" cy="646331"/>
          </a:xfrm>
          <a:prstGeom prst="rect">
            <a:avLst/>
          </a:prstGeom>
          <a:noFill/>
        </p:spPr>
        <p:txBody>
          <a:bodyPr wrap="square">
            <a:spAutoFit/>
          </a:bodyPr>
          <a:lstStyle/>
          <a:p>
            <a:pPr marL="0" indent="0">
              <a:lnSpc>
                <a:spcPct val="100000"/>
              </a:lnSpc>
              <a:spcBef>
                <a:spcPts val="0"/>
              </a:spcBef>
              <a:buNone/>
            </a:pPr>
            <a:r>
              <a:rPr lang="ja-JP" altLang="en-US" sz="3600" dirty="0">
                <a:latin typeface="HG丸ｺﾞｼｯｸM-PRO" panose="020F0600000000000000" pitchFamily="50" charset="-128"/>
                <a:ea typeface="HG丸ｺﾞｼｯｸM-PRO" panose="020F0600000000000000" pitchFamily="50" charset="-128"/>
              </a:rPr>
              <a:t>○ 若年性認知症に関する相談・支援</a:t>
            </a:r>
          </a:p>
        </p:txBody>
      </p:sp>
      <p:sp>
        <p:nvSpPr>
          <p:cNvPr id="17" name="テキスト ボックス 16">
            <a:extLst>
              <a:ext uri="{FF2B5EF4-FFF2-40B4-BE49-F238E27FC236}">
                <a16:creationId xmlns:a16="http://schemas.microsoft.com/office/drawing/2014/main" id="{40684A45-4EEC-423B-B14A-5D6A38AAA9B2}"/>
              </a:ext>
            </a:extLst>
          </p:cNvPr>
          <p:cNvSpPr txBox="1"/>
          <p:nvPr/>
        </p:nvSpPr>
        <p:spPr>
          <a:xfrm>
            <a:off x="6048633" y="1443335"/>
            <a:ext cx="5672318" cy="923330"/>
          </a:xfrm>
          <a:prstGeom prst="rect">
            <a:avLst/>
          </a:prstGeom>
          <a:noFill/>
        </p:spPr>
        <p:txBody>
          <a:bodyPr wrap="square">
            <a:spAutoFit/>
          </a:bodyPr>
          <a:lstStyle/>
          <a:p>
            <a:pPr marL="0" indent="0" algn="ctr">
              <a:lnSpc>
                <a:spcPct val="100000"/>
              </a:lnSpc>
              <a:spcBef>
                <a:spcPts val="0"/>
              </a:spcBef>
              <a:buNone/>
            </a:pP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市町村の窓口</a:t>
            </a:r>
            <a:r>
              <a:rPr lang="en-US" altLang="ja-JP" sz="2400" dirty="0">
                <a:latin typeface="HG丸ｺﾞｼｯｸM-PRO" panose="020F0600000000000000" pitchFamily="50" charset="-128"/>
                <a:ea typeface="HG丸ｺﾞｼｯｸM-PRO" panose="020F0600000000000000" pitchFamily="50" charset="-128"/>
              </a:rPr>
              <a:t>】</a:t>
            </a:r>
          </a:p>
          <a:p>
            <a:pPr marL="0" indent="0" algn="ctr">
              <a:lnSpc>
                <a:spcPct val="100000"/>
              </a:lnSpc>
              <a:spcBef>
                <a:spcPts val="0"/>
              </a:spcBef>
              <a:buNone/>
            </a:pPr>
            <a:endParaRPr lang="en-US" altLang="ja-JP" sz="800" dirty="0">
              <a:latin typeface="HG丸ｺﾞｼｯｸM-PRO" panose="020F0600000000000000" pitchFamily="50" charset="-128"/>
              <a:ea typeface="HG丸ｺﾞｼｯｸM-PRO" panose="020F0600000000000000" pitchFamily="50" charset="-128"/>
            </a:endParaRPr>
          </a:p>
          <a:p>
            <a:pPr marL="0" indent="0" algn="ctr">
              <a:lnSpc>
                <a:spcPct val="100000"/>
              </a:lnSpc>
              <a:spcBef>
                <a:spcPts val="0"/>
              </a:spcBef>
              <a:buNone/>
            </a:pPr>
            <a:r>
              <a:rPr lang="ja-JP" altLang="en-US" sz="2200" spc="-100" dirty="0">
                <a:latin typeface="HG丸ｺﾞｼｯｸM-PRO" panose="020F0600000000000000" pitchFamily="50" charset="-128"/>
                <a:ea typeface="HG丸ｺﾞｼｯｸM-PRO" panose="020F0600000000000000" pitchFamily="50" charset="-128"/>
              </a:rPr>
              <a:t>△△市△△△△課 </a:t>
            </a:r>
            <a:r>
              <a:rPr lang="en-US" altLang="ja-JP" sz="2200" spc="-100" dirty="0">
                <a:latin typeface="HG丸ｺﾞｼｯｸM-PRO" panose="020F0600000000000000" pitchFamily="50" charset="-128"/>
                <a:ea typeface="HG丸ｺﾞｼｯｸM-PRO" panose="020F0600000000000000" pitchFamily="50" charset="-128"/>
              </a:rPr>
              <a:t>TEL</a:t>
            </a:r>
            <a:r>
              <a:rPr lang="ja-JP" altLang="en-US" sz="2200" spc="-100" dirty="0">
                <a:latin typeface="HG丸ｺﾞｼｯｸM-PRO" panose="020F0600000000000000" pitchFamily="50" charset="-128"/>
                <a:ea typeface="HG丸ｺﾞｼｯｸM-PRO" panose="020F0600000000000000" pitchFamily="50" charset="-128"/>
              </a:rPr>
              <a:t>△△△</a:t>
            </a:r>
            <a:r>
              <a:rPr lang="en-US" altLang="ja-JP" sz="2200" spc="-100" dirty="0">
                <a:latin typeface="HG丸ｺﾞｼｯｸM-PRO" panose="020F0600000000000000" pitchFamily="50" charset="-128"/>
                <a:ea typeface="HG丸ｺﾞｼｯｸM-PRO" panose="020F0600000000000000" pitchFamily="50" charset="-128"/>
              </a:rPr>
              <a:t>-</a:t>
            </a:r>
            <a:r>
              <a:rPr lang="ja-JP" altLang="en-US" sz="2200" spc="-100" dirty="0">
                <a:latin typeface="HG丸ｺﾞｼｯｸM-PRO" panose="020F0600000000000000" pitchFamily="50" charset="-128"/>
                <a:ea typeface="HG丸ｺﾞｼｯｸM-PRO" panose="020F0600000000000000" pitchFamily="50" charset="-128"/>
              </a:rPr>
              <a:t>△△</a:t>
            </a:r>
            <a:r>
              <a:rPr lang="en-US" altLang="ja-JP" sz="2200" spc="-100" dirty="0">
                <a:latin typeface="HG丸ｺﾞｼｯｸM-PRO" panose="020F0600000000000000" pitchFamily="50" charset="-128"/>
                <a:ea typeface="HG丸ｺﾞｼｯｸM-PRO" panose="020F0600000000000000" pitchFamily="50" charset="-128"/>
              </a:rPr>
              <a:t>-</a:t>
            </a:r>
            <a:r>
              <a:rPr lang="ja-JP" altLang="en-US" sz="2200" spc="-100" dirty="0">
                <a:latin typeface="HG丸ｺﾞｼｯｸM-PRO" panose="020F0600000000000000" pitchFamily="50" charset="-128"/>
                <a:ea typeface="HG丸ｺﾞｼｯｸM-PRO" panose="020F0600000000000000" pitchFamily="50" charset="-128"/>
              </a:rPr>
              <a:t>△△△△</a:t>
            </a:r>
          </a:p>
        </p:txBody>
      </p:sp>
      <p:sp>
        <p:nvSpPr>
          <p:cNvPr id="18" name="テキスト ボックス 17">
            <a:extLst>
              <a:ext uri="{FF2B5EF4-FFF2-40B4-BE49-F238E27FC236}">
                <a16:creationId xmlns:a16="http://schemas.microsoft.com/office/drawing/2014/main" id="{57BACABF-5867-41AB-A70F-8D880A6F0113}"/>
              </a:ext>
            </a:extLst>
          </p:cNvPr>
          <p:cNvSpPr txBox="1"/>
          <p:nvPr/>
        </p:nvSpPr>
        <p:spPr>
          <a:xfrm>
            <a:off x="6096000" y="2684089"/>
            <a:ext cx="5624951" cy="461665"/>
          </a:xfrm>
          <a:prstGeom prst="rect">
            <a:avLst/>
          </a:prstGeom>
          <a:noFill/>
        </p:spPr>
        <p:txBody>
          <a:bodyPr wrap="square">
            <a:spAutoFit/>
          </a:bodyPr>
          <a:lstStyle/>
          <a:p>
            <a:pPr marL="0" indent="0" algn="ctr">
              <a:lnSpc>
                <a:spcPct val="100000"/>
              </a:lnSpc>
              <a:spcBef>
                <a:spcPts val="0"/>
              </a:spcBef>
              <a:buNone/>
            </a:pP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地域包括支援センター</a:t>
            </a:r>
            <a:r>
              <a:rPr lang="en-US" altLang="ja-JP" sz="2400" dirty="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id="{3493F4DF-BFEB-4BB0-8048-DBC1732F8210}"/>
              </a:ext>
            </a:extLst>
          </p:cNvPr>
          <p:cNvSpPr txBox="1"/>
          <p:nvPr/>
        </p:nvSpPr>
        <p:spPr>
          <a:xfrm>
            <a:off x="6048633" y="4598678"/>
            <a:ext cx="5672318" cy="461665"/>
          </a:xfrm>
          <a:prstGeom prst="rect">
            <a:avLst/>
          </a:prstGeom>
          <a:noFill/>
        </p:spPr>
        <p:txBody>
          <a:bodyPr wrap="square">
            <a:spAutoFit/>
          </a:bodyPr>
          <a:lstStyle/>
          <a:p>
            <a:pPr marL="0" indent="0" algn="ctr">
              <a:lnSpc>
                <a:spcPct val="100000"/>
              </a:lnSpc>
              <a:spcBef>
                <a:spcPts val="0"/>
              </a:spcBef>
              <a:buNone/>
            </a:pP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若年性認知症支援コーディネーター</a:t>
            </a:r>
            <a:r>
              <a:rPr lang="en-US" altLang="ja-JP" sz="2400" dirty="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8857CF0C-3865-44F9-8881-5672137C90E0}"/>
              </a:ext>
            </a:extLst>
          </p:cNvPr>
          <p:cNvSpPr txBox="1"/>
          <p:nvPr/>
        </p:nvSpPr>
        <p:spPr>
          <a:xfrm>
            <a:off x="329011" y="4604236"/>
            <a:ext cx="5591804" cy="461665"/>
          </a:xfrm>
          <a:prstGeom prst="rect">
            <a:avLst/>
          </a:prstGeom>
          <a:noFill/>
        </p:spPr>
        <p:txBody>
          <a:bodyPr wrap="square">
            <a:spAutoFit/>
          </a:bodyPr>
          <a:lstStyle/>
          <a:p>
            <a:pPr marL="0" indent="0" algn="ctr">
              <a:lnSpc>
                <a:spcPct val="100000"/>
              </a:lnSpc>
              <a:spcBef>
                <a:spcPts val="0"/>
              </a:spcBef>
              <a:buNone/>
            </a:pP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全国若年性認知症支援センター</a:t>
            </a:r>
            <a:r>
              <a:rPr lang="en-US" altLang="ja-JP" sz="2400" dirty="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4" name="矢印: 右 3">
            <a:extLst>
              <a:ext uri="{FF2B5EF4-FFF2-40B4-BE49-F238E27FC236}">
                <a16:creationId xmlns:a16="http://schemas.microsoft.com/office/drawing/2014/main" id="{F4CB8EE2-88E7-4061-8092-0DC4288851D9}"/>
              </a:ext>
            </a:extLst>
          </p:cNvPr>
          <p:cNvSpPr/>
          <p:nvPr/>
        </p:nvSpPr>
        <p:spPr>
          <a:xfrm>
            <a:off x="5222729" y="1703021"/>
            <a:ext cx="698088" cy="61809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81B1CA21-E6AA-49DE-975A-C5374430F3A5}"/>
              </a:ext>
            </a:extLst>
          </p:cNvPr>
          <p:cNvSpPr/>
          <p:nvPr/>
        </p:nvSpPr>
        <p:spPr>
          <a:xfrm>
            <a:off x="5222729" y="2947148"/>
            <a:ext cx="698088" cy="618091"/>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C20FEEB-5DEC-4087-9E0B-F9033E9488AA}"/>
              </a:ext>
            </a:extLst>
          </p:cNvPr>
          <p:cNvSpPr/>
          <p:nvPr/>
        </p:nvSpPr>
        <p:spPr>
          <a:xfrm>
            <a:off x="6326166" y="3257709"/>
            <a:ext cx="5117251" cy="502684"/>
          </a:xfrm>
          <a:prstGeom prst="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検索エンジンで</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「地元の市町村名</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地域包括支援センター一覧」等と検索すると、</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当該地域を担当しているセンターを調べることができます。</a:t>
            </a:r>
          </a:p>
        </p:txBody>
      </p:sp>
      <p:sp>
        <p:nvSpPr>
          <p:cNvPr id="24" name="吹き出し: 円形 23">
            <a:extLst>
              <a:ext uri="{FF2B5EF4-FFF2-40B4-BE49-F238E27FC236}">
                <a16:creationId xmlns:a16="http://schemas.microsoft.com/office/drawing/2014/main" id="{64864A0A-CFAF-4A26-A971-E39DE5BA17D4}"/>
              </a:ext>
            </a:extLst>
          </p:cNvPr>
          <p:cNvSpPr/>
          <p:nvPr/>
        </p:nvSpPr>
        <p:spPr>
          <a:xfrm>
            <a:off x="11261618" y="2929442"/>
            <a:ext cx="622355" cy="332401"/>
          </a:xfrm>
          <a:prstGeom prst="wedgeEllipseCallout">
            <a:avLst>
              <a:gd name="adj1" fmla="val -55399"/>
              <a:gd name="adj2" fmla="val 9232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HGP創英角ﾎﾟｯﾌﾟ体" panose="040B0A00000000000000" pitchFamily="50" charset="-128"/>
                <a:ea typeface="HGP創英角ﾎﾟｯﾌﾟ体" panose="040B0A00000000000000" pitchFamily="50" charset="-128"/>
              </a:rPr>
              <a:t>!!</a:t>
            </a:r>
            <a:endParaRPr kumimoji="1" lang="ja-JP" altLang="en-US" b="1"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25" name="コンテンツ プレースホルダー 2">
            <a:extLst>
              <a:ext uri="{FF2B5EF4-FFF2-40B4-BE49-F238E27FC236}">
                <a16:creationId xmlns:a16="http://schemas.microsoft.com/office/drawing/2014/main" id="{DA9DFA68-2F08-4E68-BA47-5E79739076E2}"/>
              </a:ext>
            </a:extLst>
          </p:cNvPr>
          <p:cNvSpPr txBox="1">
            <a:spLocks/>
          </p:cNvSpPr>
          <p:nvPr/>
        </p:nvSpPr>
        <p:spPr>
          <a:xfrm>
            <a:off x="6048633" y="5175140"/>
            <a:ext cx="5672318" cy="646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・各都道府県に配置されています。都道府県のホーム</a:t>
            </a:r>
            <a:endParaRPr lang="en-US" altLang="ja-JP" sz="18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　ページをご欄ください。</a:t>
            </a:r>
          </a:p>
        </p:txBody>
      </p:sp>
      <p:sp>
        <p:nvSpPr>
          <p:cNvPr id="26" name="正方形/長方形 25">
            <a:extLst>
              <a:ext uri="{FF2B5EF4-FFF2-40B4-BE49-F238E27FC236}">
                <a16:creationId xmlns:a16="http://schemas.microsoft.com/office/drawing/2014/main" id="{B7709EE6-9FF6-441C-B34B-CF800DF1C6D8}"/>
              </a:ext>
            </a:extLst>
          </p:cNvPr>
          <p:cNvSpPr/>
          <p:nvPr/>
        </p:nvSpPr>
        <p:spPr>
          <a:xfrm>
            <a:off x="6326166" y="5930118"/>
            <a:ext cx="5117251" cy="502684"/>
          </a:xfrm>
          <a:prstGeom prst="rect">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検索エンジンで</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「都道府県名</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若年性認知症支援コーディネーター」等と検索する</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と、当該都道府県の情報をを調べることができます。</a:t>
            </a:r>
          </a:p>
        </p:txBody>
      </p:sp>
      <p:sp>
        <p:nvSpPr>
          <p:cNvPr id="27" name="吹き出し: 円形 26">
            <a:extLst>
              <a:ext uri="{FF2B5EF4-FFF2-40B4-BE49-F238E27FC236}">
                <a16:creationId xmlns:a16="http://schemas.microsoft.com/office/drawing/2014/main" id="{23779962-D029-4753-BF35-32E064E592B5}"/>
              </a:ext>
            </a:extLst>
          </p:cNvPr>
          <p:cNvSpPr/>
          <p:nvPr/>
        </p:nvSpPr>
        <p:spPr>
          <a:xfrm>
            <a:off x="11317037" y="5774458"/>
            <a:ext cx="622355" cy="332401"/>
          </a:xfrm>
          <a:prstGeom prst="wedgeEllipseCallout">
            <a:avLst>
              <a:gd name="adj1" fmla="val -55399"/>
              <a:gd name="adj2" fmla="val 9232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HGP創英角ﾎﾟｯﾌﾟ体" panose="040B0A00000000000000" pitchFamily="50" charset="-128"/>
                <a:ea typeface="HGP創英角ﾎﾟｯﾌﾟ体" panose="040B0A00000000000000" pitchFamily="50" charset="-128"/>
              </a:rPr>
              <a:t>!!</a:t>
            </a:r>
            <a:endParaRPr kumimoji="1" lang="ja-JP" altLang="en-US" b="1" dirty="0">
              <a:solidFill>
                <a:schemeClr val="bg1"/>
              </a:solidFill>
              <a:latin typeface="HGP創英角ﾎﾟｯﾌﾟ体" panose="040B0A00000000000000" pitchFamily="50" charset="-128"/>
              <a:ea typeface="HGP創英角ﾎﾟｯﾌﾟ体" panose="040B0A00000000000000" pitchFamily="50" charset="-128"/>
            </a:endParaRPr>
          </a:p>
        </p:txBody>
      </p:sp>
      <p:cxnSp>
        <p:nvCxnSpPr>
          <p:cNvPr id="6" name="直線コネクタ 5">
            <a:extLst>
              <a:ext uri="{FF2B5EF4-FFF2-40B4-BE49-F238E27FC236}">
                <a16:creationId xmlns:a16="http://schemas.microsoft.com/office/drawing/2014/main" id="{0C08B585-F73D-4B3C-ABDB-70CC2190CDB3}"/>
              </a:ext>
            </a:extLst>
          </p:cNvPr>
          <p:cNvCxnSpPr>
            <a:cxnSpLocks/>
          </p:cNvCxnSpPr>
          <p:nvPr/>
        </p:nvCxnSpPr>
        <p:spPr>
          <a:xfrm>
            <a:off x="5952107" y="4687584"/>
            <a:ext cx="0" cy="1801705"/>
          </a:xfrm>
          <a:prstGeom prst="line">
            <a:avLst/>
          </a:prstGeom>
          <a:ln w="8572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448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F5C68-2A9D-407D-A117-785F5F9ED87D}"/>
              </a:ext>
            </a:extLst>
          </p:cNvPr>
          <p:cNvSpPr>
            <a:spLocks noGrp="1"/>
          </p:cNvSpPr>
          <p:nvPr>
            <p:ph type="title"/>
          </p:nvPr>
        </p:nvSpPr>
        <p:spPr>
          <a:xfrm>
            <a:off x="0" y="0"/>
            <a:ext cx="12192000" cy="646331"/>
          </a:xfrm>
          <a:solidFill>
            <a:schemeClr val="accent2">
              <a:lumMod val="40000"/>
              <a:lumOff val="60000"/>
            </a:schemeClr>
          </a:solidFill>
        </p:spPr>
        <p:txBody>
          <a:bodyPr>
            <a:normAutofit fontScale="90000"/>
          </a:bodyPr>
          <a:lstStyle/>
          <a:p>
            <a:pPr algn="ctr"/>
            <a:r>
              <a:rPr lang="ja-JP" altLang="en-US" sz="5400" dirty="0">
                <a:latin typeface="BIZ UDPゴシック" panose="020B0400000000000000" pitchFamily="50" charset="-128"/>
                <a:ea typeface="BIZ UDPゴシック" panose="020B0400000000000000" pitchFamily="50" charset="-128"/>
              </a:rPr>
              <a:t>おわりに</a:t>
            </a:r>
            <a:endParaRPr kumimoji="1" lang="ja-JP" altLang="en-US" sz="54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9153C1E1-7091-48F4-A0A4-BF4CEBD2DCA3}"/>
              </a:ext>
            </a:extLst>
          </p:cNvPr>
          <p:cNvSpPr txBox="1"/>
          <p:nvPr/>
        </p:nvSpPr>
        <p:spPr>
          <a:xfrm>
            <a:off x="267239" y="692915"/>
            <a:ext cx="11657522" cy="523220"/>
          </a:xfrm>
          <a:prstGeom prst="rect">
            <a:avLst/>
          </a:prstGeom>
          <a:noFill/>
        </p:spPr>
        <p:txBody>
          <a:bodyPr wrap="square">
            <a:spAutoFit/>
          </a:bodyPr>
          <a:lstStyle/>
          <a:p>
            <a:pPr marL="0" indent="0" algn="ctr">
              <a:lnSpc>
                <a:spcPct val="100000"/>
              </a:lnSpc>
              <a:spcBef>
                <a:spcPts val="0"/>
              </a:spcBef>
              <a:buNone/>
            </a:pPr>
            <a:r>
              <a:rPr lang="ja-JP" altLang="en-US" sz="2800" dirty="0">
                <a:solidFill>
                  <a:schemeClr val="accent1">
                    <a:lumMod val="50000"/>
                  </a:schemeClr>
                </a:solidFill>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 手引きは適宜改訂します </a:t>
            </a:r>
            <a:r>
              <a:rPr lang="ja-JP" altLang="en-US" sz="2800" dirty="0">
                <a:solidFill>
                  <a:schemeClr val="accent1">
                    <a:lumMod val="50000"/>
                  </a:schemeClr>
                </a:solidFill>
                <a:latin typeface="BIZ UDPゴシック" panose="020B0400000000000000" pitchFamily="50" charset="-128"/>
                <a:ea typeface="BIZ UDPゴシック" panose="020B0400000000000000" pitchFamily="50" charset="-128"/>
              </a:rPr>
              <a:t>●</a:t>
            </a:r>
            <a:endParaRPr lang="ja-JP" altLang="en-US" sz="28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C348C734-02F7-45E7-8023-7E1438546A99}"/>
              </a:ext>
            </a:extLst>
          </p:cNvPr>
          <p:cNvSpPr txBox="1"/>
          <p:nvPr/>
        </p:nvSpPr>
        <p:spPr>
          <a:xfrm>
            <a:off x="267239" y="5004084"/>
            <a:ext cx="11657522" cy="1661993"/>
          </a:xfrm>
          <a:prstGeom prst="rect">
            <a:avLst/>
          </a:prstGeom>
          <a:solidFill>
            <a:schemeClr val="accent5">
              <a:lumMod val="20000"/>
              <a:lumOff val="80000"/>
              <a:alpha val="20000"/>
            </a:schemeClr>
          </a:solidFill>
          <a:ln w="25400">
            <a:solidFill>
              <a:schemeClr val="accent1">
                <a:shade val="50000"/>
              </a:schemeClr>
            </a:solidFill>
          </a:ln>
        </p:spPr>
        <p:txBody>
          <a:bodyPr wrap="square">
            <a:spAutoFit/>
          </a:bodyPr>
          <a:lstStyle/>
          <a:p>
            <a:pPr marL="0" indent="0" algn="ctr">
              <a:lnSpc>
                <a:spcPct val="100000"/>
              </a:lnSpc>
              <a:spcBef>
                <a:spcPts val="0"/>
              </a:spcBef>
              <a:buNone/>
            </a:pPr>
            <a:r>
              <a:rPr lang="ja-JP" altLang="en-US" sz="2800" dirty="0">
                <a:solidFill>
                  <a:schemeClr val="tx2">
                    <a:lumMod val="50000"/>
                  </a:schemeClr>
                </a:solidFill>
                <a:latin typeface="HGP創英角ｺﾞｼｯｸUB" panose="020B0900000000000000" pitchFamily="50" charset="-128"/>
                <a:ea typeface="HGP創英角ｺﾞｼｯｸUB" panose="020B0900000000000000" pitchFamily="50" charset="-128"/>
              </a:rPr>
              <a:t>この手引きへのご意見や認知症に関する情報提供などの社内連絡先</a:t>
            </a:r>
            <a:endParaRPr lang="en-US" altLang="ja-JP" sz="2800" dirty="0">
              <a:solidFill>
                <a:schemeClr val="tx2">
                  <a:lumMod val="50000"/>
                </a:schemeClr>
              </a:solidFill>
              <a:latin typeface="HGP創英角ｺﾞｼｯｸUB" panose="020B0900000000000000" pitchFamily="50" charset="-128"/>
              <a:ea typeface="HGP創英角ｺﾞｼｯｸUB" panose="020B0900000000000000" pitchFamily="50" charset="-128"/>
            </a:endParaRPr>
          </a:p>
          <a:p>
            <a:pPr marL="0" indent="0" algn="ctr">
              <a:lnSpc>
                <a:spcPct val="100000"/>
              </a:lnSpc>
              <a:spcBef>
                <a:spcPts val="0"/>
              </a:spcBef>
              <a:buNone/>
            </a:pPr>
            <a:r>
              <a:rPr lang="ja-JP" altLang="en-US" sz="2400" dirty="0">
                <a:solidFill>
                  <a:schemeClr val="tx2">
                    <a:lumMod val="50000"/>
                  </a:schemeClr>
                </a:solidFill>
                <a:latin typeface="HGP創英角ｺﾞｼｯｸUB" panose="020B0900000000000000" pitchFamily="50" charset="-128"/>
                <a:ea typeface="HGP創英角ｺﾞｼｯｸUB" panose="020B0900000000000000" pitchFamily="50" charset="-128"/>
              </a:rPr>
              <a:t>△△△△部 △△△△課</a:t>
            </a:r>
            <a:endParaRPr lang="en-US" altLang="ja-JP" sz="2400" dirty="0">
              <a:solidFill>
                <a:schemeClr val="tx2">
                  <a:lumMod val="50000"/>
                </a:schemeClr>
              </a:solidFill>
              <a:latin typeface="HGP創英角ｺﾞｼｯｸUB" panose="020B0900000000000000" pitchFamily="50" charset="-128"/>
              <a:ea typeface="HGP創英角ｺﾞｼｯｸUB" panose="020B0900000000000000" pitchFamily="50" charset="-128"/>
            </a:endParaRPr>
          </a:p>
          <a:p>
            <a:pPr marL="0" indent="0" algn="ctr">
              <a:lnSpc>
                <a:spcPct val="100000"/>
              </a:lnSpc>
              <a:spcBef>
                <a:spcPts val="0"/>
              </a:spcBef>
              <a:buNone/>
            </a:pPr>
            <a:r>
              <a:rPr lang="ja-JP" altLang="en-US" sz="2400" dirty="0">
                <a:solidFill>
                  <a:schemeClr val="tx2">
                    <a:lumMod val="50000"/>
                  </a:schemeClr>
                </a:solidFill>
                <a:latin typeface="HGP創英角ｺﾞｼｯｸUB" panose="020B0900000000000000" pitchFamily="50" charset="-128"/>
                <a:ea typeface="HGP創英角ｺﾞｼｯｸUB" panose="020B0900000000000000" pitchFamily="50" charset="-128"/>
              </a:rPr>
              <a:t>ＴＥＬ △△△</a:t>
            </a:r>
            <a:r>
              <a:rPr lang="en-US" altLang="ja-JP" sz="2400" dirty="0">
                <a:solidFill>
                  <a:schemeClr val="tx2">
                    <a:lumMod val="50000"/>
                  </a:schemeClr>
                </a:solidFill>
                <a:latin typeface="HGP創英角ｺﾞｼｯｸUB" panose="020B0900000000000000" pitchFamily="50" charset="-128"/>
                <a:ea typeface="HGP創英角ｺﾞｼｯｸUB" panose="020B0900000000000000" pitchFamily="50" charset="-128"/>
              </a:rPr>
              <a:t>-△△-△△△△</a:t>
            </a:r>
          </a:p>
          <a:p>
            <a:pPr marL="0" indent="0" algn="ctr">
              <a:lnSpc>
                <a:spcPct val="100000"/>
              </a:lnSpc>
              <a:spcBef>
                <a:spcPts val="0"/>
              </a:spcBef>
              <a:buNone/>
            </a:pPr>
            <a:r>
              <a:rPr lang="en-US" altLang="ja-JP" sz="2400" dirty="0">
                <a:solidFill>
                  <a:schemeClr val="tx2">
                    <a:lumMod val="50000"/>
                  </a:schemeClr>
                </a:solidFill>
                <a:latin typeface="HGP創英角ｺﾞｼｯｸUB" panose="020B0900000000000000" pitchFamily="50" charset="-128"/>
                <a:ea typeface="HGP創英角ｺﾞｼｯｸUB" panose="020B0900000000000000" pitchFamily="50" charset="-128"/>
              </a:rPr>
              <a:t>E-mail *******@****.co.jp</a:t>
            </a:r>
            <a:endParaRPr lang="ja-JP" altLang="en-US" sz="2400" dirty="0">
              <a:solidFill>
                <a:schemeClr val="tx2">
                  <a:lumMod val="50000"/>
                </a:schemeClr>
              </a:solidFill>
              <a:latin typeface="HGP創英角ｺﾞｼｯｸUB" panose="020B0900000000000000" pitchFamily="50" charset="-128"/>
              <a:ea typeface="HGP創英角ｺﾞｼｯｸUB" panose="020B0900000000000000" pitchFamily="50" charset="-128"/>
            </a:endParaRPr>
          </a:p>
        </p:txBody>
      </p:sp>
      <p:sp>
        <p:nvSpPr>
          <p:cNvPr id="28" name="テキスト ボックス 27">
            <a:extLst>
              <a:ext uri="{FF2B5EF4-FFF2-40B4-BE49-F238E27FC236}">
                <a16:creationId xmlns:a16="http://schemas.microsoft.com/office/drawing/2014/main" id="{56EE7AE5-7186-4E9D-BB72-844AA487619F}"/>
              </a:ext>
            </a:extLst>
          </p:cNvPr>
          <p:cNvSpPr txBox="1"/>
          <p:nvPr/>
        </p:nvSpPr>
        <p:spPr>
          <a:xfrm>
            <a:off x="267239" y="1897967"/>
            <a:ext cx="11657522" cy="523220"/>
          </a:xfrm>
          <a:prstGeom prst="rect">
            <a:avLst/>
          </a:prstGeom>
          <a:noFill/>
        </p:spPr>
        <p:txBody>
          <a:bodyPr wrap="square">
            <a:spAutoFit/>
          </a:bodyPr>
          <a:lstStyle/>
          <a:p>
            <a:pPr marL="0" indent="0" algn="ctr">
              <a:lnSpc>
                <a:spcPct val="100000"/>
              </a:lnSpc>
              <a:spcBef>
                <a:spcPts val="0"/>
              </a:spcBef>
              <a:buNone/>
            </a:pPr>
            <a:r>
              <a:rPr lang="ja-JP" altLang="en-US" sz="2800" dirty="0">
                <a:solidFill>
                  <a:schemeClr val="accent1">
                    <a:lumMod val="50000"/>
                  </a:schemeClr>
                </a:solidFill>
                <a:latin typeface="BIZ UDPゴシック" panose="020B0400000000000000" pitchFamily="50" charset="-128"/>
                <a:ea typeface="BIZ UDPゴシック" panose="020B0400000000000000" pitchFamily="50" charset="-128"/>
              </a:rPr>
              <a:t>●</a:t>
            </a:r>
            <a:r>
              <a:rPr lang="ja-JP" altLang="en-US" sz="2800" dirty="0">
                <a:latin typeface="BIZ UDPゴシック" panose="020B0400000000000000" pitchFamily="50" charset="-128"/>
                <a:ea typeface="BIZ UDPゴシック" panose="020B0400000000000000" pitchFamily="50" charset="-128"/>
              </a:rPr>
              <a:t> 事例も追加していきます </a:t>
            </a:r>
            <a:r>
              <a:rPr lang="ja-JP" altLang="en-US" sz="2800" dirty="0">
                <a:solidFill>
                  <a:schemeClr val="accent1">
                    <a:lumMod val="50000"/>
                  </a:schemeClr>
                </a:solidFill>
                <a:latin typeface="BIZ UDPゴシック" panose="020B0400000000000000" pitchFamily="50" charset="-128"/>
                <a:ea typeface="BIZ UDPゴシック" panose="020B0400000000000000" pitchFamily="50" charset="-128"/>
              </a:rPr>
              <a:t>●</a:t>
            </a:r>
            <a:endParaRPr lang="ja-JP" altLang="en-US" sz="28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52E14F25-A41B-4A5D-8C21-2CF7F7C0E108}"/>
              </a:ext>
            </a:extLst>
          </p:cNvPr>
          <p:cNvSpPr txBox="1"/>
          <p:nvPr/>
        </p:nvSpPr>
        <p:spPr>
          <a:xfrm>
            <a:off x="267239" y="1180846"/>
            <a:ext cx="11657522" cy="707886"/>
          </a:xfrm>
          <a:prstGeom prst="rect">
            <a:avLst/>
          </a:prstGeom>
          <a:noFill/>
        </p:spPr>
        <p:txBody>
          <a:bodyPr wrap="square">
            <a:spAutoFit/>
          </a:bodyPr>
          <a:lstStyle/>
          <a:p>
            <a:pPr marL="0" indent="0">
              <a:lnSpc>
                <a:spcPct val="100000"/>
              </a:lnSpc>
              <a:spcBef>
                <a:spcPts val="0"/>
              </a:spcBef>
              <a:buNone/>
            </a:pPr>
            <a:r>
              <a:rPr lang="ja-JP" altLang="en-US" sz="2000" dirty="0">
                <a:latin typeface="HG丸ｺﾞｼｯｸM-PRO" panose="020F0600000000000000" pitchFamily="50" charset="-128"/>
                <a:ea typeface="HG丸ｺﾞｼｯｸM-PRO" panose="020F0600000000000000" pitchFamily="50" charset="-128"/>
              </a:rPr>
              <a:t>　認知症バリアフリー社会の実現に向けてよりよいものとなるように、この手引きは適宜改訂して</a:t>
            </a:r>
            <a:endParaRPr lang="en-US" altLang="ja-JP" sz="2000"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ja-JP" altLang="en-US" sz="2000" dirty="0">
                <a:latin typeface="HG丸ｺﾞｼｯｸM-PRO" panose="020F0600000000000000" pitchFamily="50" charset="-128"/>
                <a:ea typeface="HG丸ｺﾞｼｯｸM-PRO" panose="020F0600000000000000" pitchFamily="50" charset="-128"/>
              </a:rPr>
              <a:t>　いきます。みなさんのご意見をお寄せください。</a:t>
            </a:r>
          </a:p>
        </p:txBody>
      </p:sp>
      <p:sp>
        <p:nvSpPr>
          <p:cNvPr id="30" name="テキスト ボックス 29">
            <a:extLst>
              <a:ext uri="{FF2B5EF4-FFF2-40B4-BE49-F238E27FC236}">
                <a16:creationId xmlns:a16="http://schemas.microsoft.com/office/drawing/2014/main" id="{DA386C86-4339-4FAB-806B-0D6E99B4D3FC}"/>
              </a:ext>
            </a:extLst>
          </p:cNvPr>
          <p:cNvSpPr txBox="1"/>
          <p:nvPr/>
        </p:nvSpPr>
        <p:spPr>
          <a:xfrm>
            <a:off x="267239" y="2369796"/>
            <a:ext cx="11657522" cy="1015663"/>
          </a:xfrm>
          <a:prstGeom prst="rect">
            <a:avLst/>
          </a:prstGeom>
          <a:noFill/>
        </p:spPr>
        <p:txBody>
          <a:bodyPr wrap="square">
            <a:spAutoFit/>
          </a:bodyPr>
          <a:lstStyle/>
          <a:p>
            <a:pPr marL="0" indent="0">
              <a:lnSpc>
                <a:spcPct val="100000"/>
              </a:lnSpc>
              <a:spcBef>
                <a:spcPts val="0"/>
              </a:spcBef>
              <a:buNone/>
            </a:pPr>
            <a:r>
              <a:rPr lang="ja-JP" altLang="en-US" sz="2000" dirty="0">
                <a:latin typeface="HG丸ｺﾞｼｯｸM-PRO" panose="020F0600000000000000" pitchFamily="50" charset="-128"/>
                <a:ea typeface="HG丸ｺﾞｼｯｸM-PRO" panose="020F0600000000000000" pitchFamily="50" charset="-128"/>
              </a:rPr>
              <a:t>　認知症と思われるお客さまへの接遇事例をお寄せください。</a:t>
            </a:r>
            <a:endParaRPr lang="en-US" altLang="ja-JP" sz="2000"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ja-JP" altLang="en-US" sz="2000" dirty="0">
                <a:latin typeface="HG丸ｺﾞｼｯｸM-PRO" panose="020F0600000000000000" pitchFamily="50" charset="-128"/>
                <a:ea typeface="HG丸ｺﾞｼｯｸM-PRO" panose="020F0600000000000000" pitchFamily="50" charset="-128"/>
              </a:rPr>
              <a:t>　対応に困ったことだけでなく、こうしたらお客さまに喜んでいただけたという事例もお寄せくだ</a:t>
            </a:r>
            <a:endParaRPr lang="en-US" altLang="ja-JP" sz="2000" dirty="0">
              <a:latin typeface="HG丸ｺﾞｼｯｸM-PRO" panose="020F0600000000000000" pitchFamily="50" charset="-128"/>
              <a:ea typeface="HG丸ｺﾞｼｯｸM-PRO" panose="020F0600000000000000" pitchFamily="50" charset="-128"/>
            </a:endParaRPr>
          </a:p>
          <a:p>
            <a:pPr marL="0" indent="0">
              <a:lnSpc>
                <a:spcPct val="100000"/>
              </a:lnSpc>
              <a:spcBef>
                <a:spcPts val="0"/>
              </a:spcBef>
              <a:buNone/>
            </a:pPr>
            <a:r>
              <a:rPr lang="ja-JP" altLang="en-US" sz="2000" dirty="0">
                <a:latin typeface="HG丸ｺﾞｼｯｸM-PRO" panose="020F0600000000000000" pitchFamily="50" charset="-128"/>
                <a:ea typeface="HG丸ｺﾞｼｯｸM-PRO" panose="020F0600000000000000" pitchFamily="50" charset="-128"/>
              </a:rPr>
              <a:t>　さい。追加掲載していきます。</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2769D8B5-7222-4C2E-B440-77502E20CD8A}"/>
              </a:ext>
            </a:extLst>
          </p:cNvPr>
          <p:cNvSpPr txBox="1"/>
          <p:nvPr/>
        </p:nvSpPr>
        <p:spPr>
          <a:xfrm>
            <a:off x="267239" y="3599717"/>
            <a:ext cx="11657522" cy="1261884"/>
          </a:xfrm>
          <a:prstGeom prst="rect">
            <a:avLst/>
          </a:prstGeom>
          <a:solidFill>
            <a:schemeClr val="accent5">
              <a:lumMod val="20000"/>
              <a:lumOff val="80000"/>
              <a:alpha val="20000"/>
            </a:schemeClr>
          </a:solidFill>
          <a:ln w="25400">
            <a:solidFill>
              <a:schemeClr val="accent1">
                <a:shade val="50000"/>
              </a:schemeClr>
            </a:solidFill>
          </a:ln>
        </p:spPr>
        <p:txBody>
          <a:bodyPr wrap="square">
            <a:spAutoFit/>
          </a:bodyPr>
          <a:lstStyle/>
          <a:p>
            <a:pPr algn="ctr"/>
            <a:r>
              <a:rPr lang="ja-JP" altLang="en-US" sz="2800" dirty="0">
                <a:solidFill>
                  <a:schemeClr val="tx2">
                    <a:lumMod val="50000"/>
                  </a:schemeClr>
                </a:solidFill>
                <a:latin typeface="HGP創英角ｺﾞｼｯｸUB" panose="020B0900000000000000" pitchFamily="50" charset="-128"/>
                <a:ea typeface="HGP創英角ｺﾞｼｯｸUB" panose="020B0900000000000000" pitchFamily="50" charset="-128"/>
              </a:rPr>
              <a:t>店舗連絡体制</a:t>
            </a:r>
            <a:r>
              <a:rPr lang="ja-JP" altLang="en-US" sz="2000" dirty="0">
                <a:solidFill>
                  <a:schemeClr val="tx2">
                    <a:lumMod val="50000"/>
                  </a:schemeClr>
                </a:solidFill>
                <a:latin typeface="HGP創英角ｺﾞｼｯｸUB" panose="020B0900000000000000" pitchFamily="50" charset="-128"/>
                <a:ea typeface="HGP創英角ｺﾞｼｯｸUB" panose="020B0900000000000000" pitchFamily="50" charset="-128"/>
              </a:rPr>
              <a:t>（ひとりでは解決困難な場合）</a:t>
            </a:r>
          </a:p>
          <a:p>
            <a:pPr marL="0" indent="0" algn="ctr">
              <a:lnSpc>
                <a:spcPct val="100000"/>
              </a:lnSpc>
              <a:spcBef>
                <a:spcPts val="0"/>
              </a:spcBef>
              <a:buNone/>
            </a:pPr>
            <a:endParaRPr lang="en-US" altLang="ja-JP" sz="1200" dirty="0">
              <a:solidFill>
                <a:schemeClr val="tx2">
                  <a:lumMod val="50000"/>
                </a:schemeClr>
              </a:solidFill>
              <a:latin typeface="HGP創英角ｺﾞｼｯｸUB" panose="020B0900000000000000" pitchFamily="50" charset="-128"/>
              <a:ea typeface="HGP創英角ｺﾞｼｯｸUB" panose="020B0900000000000000" pitchFamily="50" charset="-128"/>
            </a:endParaRPr>
          </a:p>
          <a:p>
            <a:pPr marL="0" indent="0" algn="ctr">
              <a:lnSpc>
                <a:spcPct val="100000"/>
              </a:lnSpc>
              <a:spcBef>
                <a:spcPts val="0"/>
              </a:spcBef>
              <a:buNone/>
            </a:pPr>
            <a:r>
              <a:rPr lang="ja-JP" altLang="en-US" sz="2400" dirty="0">
                <a:solidFill>
                  <a:schemeClr val="tx2">
                    <a:lumMod val="50000"/>
                  </a:schemeClr>
                </a:solidFill>
                <a:latin typeface="HGP創英角ｺﾞｼｯｸUB" panose="020B0900000000000000" pitchFamily="50" charset="-128"/>
                <a:ea typeface="HGP創英角ｺﾞｼｯｸUB" panose="020B0900000000000000" pitchFamily="50" charset="-128"/>
              </a:rPr>
              <a:t>まずは所属</a:t>
            </a:r>
            <a:r>
              <a:rPr lang="ja-JP" altLang="en-US" sz="2400">
                <a:solidFill>
                  <a:schemeClr val="tx2">
                    <a:lumMod val="50000"/>
                  </a:schemeClr>
                </a:solidFill>
                <a:latin typeface="HGP創英角ｺﾞｼｯｸUB" panose="020B0900000000000000" pitchFamily="50" charset="-128"/>
                <a:ea typeface="HGP創英角ｺﾞｼｯｸUB" panose="020B0900000000000000" pitchFamily="50" charset="-128"/>
              </a:rPr>
              <a:t>するセクションのリーダー</a:t>
            </a:r>
            <a:r>
              <a:rPr lang="ja-JP" altLang="en-US" sz="2400" dirty="0">
                <a:solidFill>
                  <a:schemeClr val="tx2">
                    <a:lumMod val="50000"/>
                  </a:schemeClr>
                </a:solidFill>
                <a:latin typeface="HGP創英角ｺﾞｼｯｸUB" panose="020B0900000000000000" pitchFamily="50" charset="-128"/>
                <a:ea typeface="HGP創英角ｺﾞｼｯｸUB" panose="020B0900000000000000" pitchFamily="50" charset="-128"/>
              </a:rPr>
              <a:t>もしくは副店長に報告 → 関係各所に連絡指示</a:t>
            </a:r>
            <a:endParaRPr lang="en-US" altLang="ja-JP" sz="2400" dirty="0">
              <a:solidFill>
                <a:schemeClr val="tx2">
                  <a:lumMod val="50000"/>
                </a:schemeClr>
              </a:solidFill>
              <a:latin typeface="HGP創英角ｺﾞｼｯｸUB" panose="020B0900000000000000" pitchFamily="50" charset="-128"/>
              <a:ea typeface="HGP創英角ｺﾞｼｯｸUB" panose="020B0900000000000000" pitchFamily="50" charset="-128"/>
            </a:endParaRPr>
          </a:p>
          <a:p>
            <a:pPr marL="0" indent="0" algn="ctr">
              <a:lnSpc>
                <a:spcPct val="100000"/>
              </a:lnSpc>
              <a:spcBef>
                <a:spcPts val="0"/>
              </a:spcBef>
              <a:buNone/>
            </a:pPr>
            <a:endParaRPr lang="ja-JP" altLang="en-US" sz="1200" dirty="0">
              <a:solidFill>
                <a:schemeClr val="tx2">
                  <a:lumMod val="5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65485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F5C68-2A9D-407D-A117-785F5F9ED87D}"/>
              </a:ext>
            </a:extLst>
          </p:cNvPr>
          <p:cNvSpPr>
            <a:spLocks noGrp="1"/>
          </p:cNvSpPr>
          <p:nvPr>
            <p:ph type="title"/>
          </p:nvPr>
        </p:nvSpPr>
        <p:spPr>
          <a:xfrm>
            <a:off x="0" y="120073"/>
            <a:ext cx="9567852" cy="600363"/>
          </a:xfrm>
        </p:spPr>
        <p:txBody>
          <a:bodyPr>
            <a:noAutofit/>
          </a:bodyPr>
          <a:lstStyle/>
          <a:p>
            <a:pPr algn="ctr"/>
            <a:r>
              <a:rPr kumimoji="1" lang="en-US" altLang="ja-JP" sz="4000" dirty="0">
                <a:latin typeface="BIZ UDPゴシック" panose="020B0400000000000000" pitchFamily="50" charset="-128"/>
                <a:ea typeface="BIZ UDPゴシック" panose="020B0400000000000000" pitchFamily="50" charset="-128"/>
              </a:rPr>
              <a:t>【</a:t>
            </a:r>
            <a:r>
              <a:rPr lang="ja-JP" altLang="en-US" sz="4000" dirty="0">
                <a:latin typeface="BIZ UDPゴシック" panose="020B0400000000000000" pitchFamily="50" charset="-128"/>
                <a:ea typeface="BIZ UDPゴシック" panose="020B0400000000000000" pitchFamily="50" charset="-128"/>
              </a:rPr>
              <a:t>はじめに</a:t>
            </a:r>
            <a:r>
              <a:rPr kumimoji="1" lang="en-US" altLang="ja-JP" sz="4000" dirty="0">
                <a:latin typeface="BIZ UDPゴシック" panose="020B0400000000000000" pitchFamily="50" charset="-128"/>
                <a:ea typeface="BIZ UDPゴシック" panose="020B0400000000000000" pitchFamily="50" charset="-128"/>
              </a:rPr>
              <a:t>】</a:t>
            </a:r>
            <a:endParaRPr kumimoji="1" lang="ja-JP" altLang="en-US" sz="4000"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E1489566-CE51-4D42-8ED0-E5EA1C658389}"/>
              </a:ext>
            </a:extLst>
          </p:cNvPr>
          <p:cNvSpPr>
            <a:spLocks noGrp="1"/>
          </p:cNvSpPr>
          <p:nvPr>
            <p:ph idx="1"/>
          </p:nvPr>
        </p:nvSpPr>
        <p:spPr>
          <a:xfrm>
            <a:off x="129311" y="808471"/>
            <a:ext cx="9667607" cy="6035675"/>
          </a:xfrm>
        </p:spPr>
        <p:txBody>
          <a:bodyPr>
            <a:noAutofit/>
          </a:bodyPr>
          <a:lstStyle/>
          <a:p>
            <a:pPr marL="0" indent="0">
              <a:spcBef>
                <a:spcPts val="0"/>
              </a:spcBef>
              <a:buNone/>
            </a:pPr>
            <a:r>
              <a:rPr kumimoji="1" lang="ja-JP" altLang="en-US" sz="2400" dirty="0">
                <a:latin typeface="BIZ UDPゴシック" panose="020B0400000000000000" pitchFamily="50" charset="-128"/>
                <a:ea typeface="BIZ UDPゴシック" panose="020B0400000000000000" pitchFamily="50" charset="-128"/>
              </a:rPr>
              <a:t>〇人生</a:t>
            </a:r>
            <a:r>
              <a:rPr kumimoji="1" lang="en-US" altLang="ja-JP" sz="2400" dirty="0">
                <a:latin typeface="BIZ UDPゴシック" panose="020B0400000000000000" pitchFamily="50" charset="-128"/>
                <a:ea typeface="BIZ UDPゴシック" panose="020B0400000000000000" pitchFamily="50" charset="-128"/>
              </a:rPr>
              <a:t>100</a:t>
            </a:r>
            <a:r>
              <a:rPr kumimoji="1" lang="ja-JP" altLang="en-US" sz="2400" dirty="0">
                <a:latin typeface="BIZ UDPゴシック" panose="020B0400000000000000" pitchFamily="50" charset="-128"/>
                <a:ea typeface="BIZ UDPゴシック" panose="020B0400000000000000" pitchFamily="50" charset="-128"/>
              </a:rPr>
              <a:t>年時代を迎えて、家族や自分自身を含めて認知症になる</a:t>
            </a:r>
            <a:endParaRPr kumimoji="1" lang="en-US" altLang="ja-JP" sz="2400"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ことは何も特別なことではない社会になりました。</a:t>
            </a:r>
            <a:endParaRPr kumimoji="1" lang="en-US" altLang="ja-JP" sz="2400" dirty="0">
              <a:latin typeface="BIZ UDPゴシック" panose="020B0400000000000000" pitchFamily="50" charset="-128"/>
              <a:ea typeface="BIZ UDPゴシック" panose="020B0400000000000000" pitchFamily="50" charset="-128"/>
            </a:endParaRPr>
          </a:p>
          <a:p>
            <a:pPr marL="0" indent="0">
              <a:lnSpc>
                <a:spcPct val="80000"/>
              </a:lnSpc>
              <a:spcBef>
                <a:spcPts val="0"/>
              </a:spcBef>
              <a:buNone/>
            </a:pPr>
            <a:endParaRPr kumimoji="1" lang="en-US" altLang="ja-JP" sz="1400"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2400" dirty="0">
                <a:latin typeface="BIZ UDPゴシック" panose="020B0400000000000000" pitchFamily="50" charset="-128"/>
                <a:ea typeface="BIZ UDPゴシック" panose="020B0400000000000000" pitchFamily="50" charset="-128"/>
              </a:rPr>
              <a:t>○認知症に限らず、さまざまな事情等を抱えるあらゆるお客さまの</a:t>
            </a:r>
            <a:endParaRPr lang="en-US" altLang="ja-JP" sz="2400"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2400" dirty="0">
                <a:latin typeface="BIZ UDPゴシック" panose="020B0400000000000000" pitchFamily="50" charset="-128"/>
                <a:ea typeface="BIZ UDPゴシック" panose="020B0400000000000000" pitchFamily="50" charset="-128"/>
              </a:rPr>
              <a:t>　 存在を前提とした「地域共生社会」への対応が求められます。</a:t>
            </a:r>
            <a:endParaRPr lang="en-US" altLang="ja-JP" sz="2400" dirty="0">
              <a:latin typeface="BIZ UDPゴシック" panose="020B0400000000000000" pitchFamily="50" charset="-128"/>
              <a:ea typeface="BIZ UDPゴシック" panose="020B0400000000000000" pitchFamily="50" charset="-128"/>
            </a:endParaRPr>
          </a:p>
          <a:p>
            <a:pPr marL="0" indent="0">
              <a:lnSpc>
                <a:spcPct val="80000"/>
              </a:lnSpc>
              <a:spcBef>
                <a:spcPts val="0"/>
              </a:spcBef>
              <a:buNone/>
            </a:pPr>
            <a:endParaRPr kumimoji="1" lang="en-US" altLang="ja-JP" sz="1400"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2400" dirty="0">
                <a:latin typeface="BIZ UDPゴシック" panose="020B0400000000000000" pitchFamily="50" charset="-128"/>
                <a:ea typeface="BIZ UDPゴシック" panose="020B0400000000000000" pitchFamily="50" charset="-128"/>
              </a:rPr>
              <a:t>○小売の現場で働く</a:t>
            </a:r>
            <a:r>
              <a:rPr kumimoji="1" lang="ja-JP" altLang="en-US" sz="2400" dirty="0">
                <a:latin typeface="BIZ UDPゴシック" panose="020B0400000000000000" pitchFamily="50" charset="-128"/>
                <a:ea typeface="BIZ UDPゴシック" panose="020B0400000000000000" pitchFamily="50" charset="-128"/>
              </a:rPr>
              <a:t>私たちにとっても、認知症は他人事ではありませ</a:t>
            </a:r>
            <a:endParaRPr kumimoji="1" lang="en-US" altLang="ja-JP" sz="2400" dirty="0">
              <a:latin typeface="BIZ UDPゴシック" panose="020B0400000000000000" pitchFamily="50" charset="-128"/>
              <a:ea typeface="BIZ UDPゴシック" panose="020B0400000000000000" pitchFamily="50" charset="-128"/>
            </a:endParaRPr>
          </a:p>
          <a:p>
            <a:pPr marL="0" indent="0">
              <a:spcBef>
                <a:spcPts val="0"/>
              </a:spcBef>
              <a:buNone/>
            </a:pPr>
            <a:r>
              <a:rPr lang="en-US" altLang="ja-JP"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ん。来店されるお客さまのなかにも、</a:t>
            </a:r>
            <a:r>
              <a:rPr lang="ja-JP" altLang="en-US" sz="2400" dirty="0">
                <a:latin typeface="BIZ UDPゴシック" panose="020B0400000000000000" pitchFamily="50" charset="-128"/>
                <a:ea typeface="BIZ UDPゴシック" panose="020B0400000000000000" pitchFamily="50" charset="-128"/>
              </a:rPr>
              <a:t>お金の支払いが</a:t>
            </a:r>
            <a:r>
              <a:rPr kumimoji="1" lang="ja-JP" altLang="en-US" sz="2400" dirty="0">
                <a:latin typeface="BIZ UDPゴシック" panose="020B0400000000000000" pitchFamily="50" charset="-128"/>
                <a:ea typeface="BIZ UDPゴシック" panose="020B0400000000000000" pitchFamily="50" charset="-128"/>
              </a:rPr>
              <a:t>スムーズにで</a:t>
            </a:r>
            <a:endParaRPr kumimoji="1" lang="en-US" altLang="ja-JP" sz="2400" dirty="0">
              <a:latin typeface="BIZ UDPゴシック" panose="020B0400000000000000" pitchFamily="50" charset="-128"/>
              <a:ea typeface="BIZ UDPゴシック" panose="020B0400000000000000" pitchFamily="50" charset="-128"/>
            </a:endParaRPr>
          </a:p>
          <a:p>
            <a:pPr marL="0" indent="0">
              <a:spcBef>
                <a:spcPts val="0"/>
              </a:spcBef>
              <a:buNone/>
            </a:pPr>
            <a:r>
              <a:rPr lang="en-US" altLang="ja-JP"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きない</a:t>
            </a:r>
            <a:r>
              <a:rPr lang="ja-JP" altLang="en-US" sz="2400" dirty="0">
                <a:latin typeface="BIZ UDPゴシック" panose="020B0400000000000000" pitchFamily="50" charset="-128"/>
                <a:ea typeface="BIZ UDPゴシック" panose="020B0400000000000000" pitchFamily="50" charset="-128"/>
              </a:rPr>
              <a:t>な</a:t>
            </a:r>
            <a:r>
              <a:rPr kumimoji="1" lang="ja-JP" altLang="en-US" sz="2400" dirty="0">
                <a:latin typeface="BIZ UDPゴシック" panose="020B0400000000000000" pitchFamily="50" charset="-128"/>
                <a:ea typeface="BIZ UDPゴシック" panose="020B0400000000000000" pitchFamily="50" charset="-128"/>
              </a:rPr>
              <a:t>ど</a:t>
            </a:r>
            <a:r>
              <a:rPr lang="ja-JP" altLang="en-US"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認知症と思われる方がいらっしゃると思います。</a:t>
            </a:r>
          </a:p>
          <a:p>
            <a:pPr marL="0" indent="0">
              <a:lnSpc>
                <a:spcPct val="80000"/>
              </a:lnSpc>
              <a:spcBef>
                <a:spcPts val="0"/>
              </a:spcBef>
              <a:buNone/>
            </a:pPr>
            <a:endParaRPr kumimoji="1" lang="ja-JP" altLang="en-US" sz="1400" dirty="0">
              <a:latin typeface="BIZ UDPゴシック" panose="020B0400000000000000" pitchFamily="50" charset="-128"/>
              <a:ea typeface="BIZ UDPゴシック" panose="020B0400000000000000" pitchFamily="50" charset="-128"/>
            </a:endParaRPr>
          </a:p>
          <a:p>
            <a:pPr marL="0" indent="0">
              <a:spcBef>
                <a:spcPts val="0"/>
              </a:spcBef>
              <a:buNone/>
            </a:pPr>
            <a:r>
              <a:rPr kumimoji="1" lang="ja-JP" altLang="en-US" sz="2400" dirty="0">
                <a:latin typeface="BIZ UDPゴシック" panose="020B0400000000000000" pitchFamily="50" charset="-128"/>
                <a:ea typeface="BIZ UDPゴシック" panose="020B0400000000000000" pitchFamily="50" charset="-128"/>
              </a:rPr>
              <a:t>〇当社では、かねてより社員の皆さまへの認知症サポーター養成講座</a:t>
            </a:r>
            <a:endParaRPr kumimoji="1" lang="en-US" altLang="ja-JP" sz="2400" dirty="0">
              <a:latin typeface="BIZ UDPゴシック" panose="020B0400000000000000" pitchFamily="50" charset="-128"/>
              <a:ea typeface="BIZ UDPゴシック" panose="020B0400000000000000" pitchFamily="50" charset="-128"/>
            </a:endParaRPr>
          </a:p>
          <a:p>
            <a:pPr marL="0" indent="0">
              <a:spcBef>
                <a:spcPts val="0"/>
              </a:spcBef>
              <a:buNone/>
            </a:pPr>
            <a:r>
              <a:rPr lang="en-US" altLang="ja-JP"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の受講を薦めてきましたが、</a:t>
            </a:r>
            <a:r>
              <a:rPr lang="ja-JP" altLang="en-US" sz="2400" dirty="0">
                <a:latin typeface="BIZ UDPゴシック" panose="020B0400000000000000" pitchFamily="50" charset="-128"/>
                <a:ea typeface="BIZ UDPゴシック" panose="020B0400000000000000" pitchFamily="50" charset="-128"/>
              </a:rPr>
              <a:t>あらた</a:t>
            </a:r>
            <a:r>
              <a:rPr kumimoji="1" lang="ja-JP" altLang="en-US" sz="2400" dirty="0">
                <a:latin typeface="BIZ UDPゴシック" panose="020B0400000000000000" pitchFamily="50" charset="-128"/>
                <a:ea typeface="BIZ UDPゴシック" panose="020B0400000000000000" pitchFamily="50" charset="-128"/>
              </a:rPr>
              <a:t>めて当社の姿勢を皆さ</a:t>
            </a:r>
            <a:r>
              <a:rPr lang="ja-JP" altLang="en-US" sz="2400" dirty="0">
                <a:latin typeface="BIZ UDPゴシック" panose="020B0400000000000000" pitchFamily="50" charset="-128"/>
                <a:ea typeface="BIZ UDPゴシック" panose="020B0400000000000000" pitchFamily="50" charset="-128"/>
              </a:rPr>
              <a:t>ま</a:t>
            </a:r>
            <a:r>
              <a:rPr kumimoji="1" lang="ja-JP" altLang="en-US" sz="2400" dirty="0">
                <a:latin typeface="BIZ UDPゴシック" panose="020B0400000000000000" pitchFamily="50" charset="-128"/>
                <a:ea typeface="BIZ UDPゴシック" panose="020B0400000000000000" pitchFamily="50" charset="-128"/>
              </a:rPr>
              <a:t>に理解</a:t>
            </a:r>
            <a:endParaRPr kumimoji="1" lang="en-US" altLang="ja-JP" sz="2400" dirty="0">
              <a:latin typeface="BIZ UDPゴシック" panose="020B0400000000000000" pitchFamily="50" charset="-128"/>
              <a:ea typeface="BIZ UDPゴシック" panose="020B0400000000000000" pitchFamily="50" charset="-128"/>
            </a:endParaRPr>
          </a:p>
          <a:p>
            <a:pPr marL="0" indent="0">
              <a:spcBef>
                <a:spcPts val="0"/>
              </a:spcBef>
              <a:buNone/>
            </a:pPr>
            <a:r>
              <a:rPr lang="en-US" altLang="ja-JP"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していただくため、当社版</a:t>
            </a:r>
            <a:r>
              <a:rPr kumimoji="1"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認知</a:t>
            </a:r>
            <a:r>
              <a:rPr lang="ja-JP" altLang="en-US" sz="2400" dirty="0">
                <a:latin typeface="BIZ UDPゴシック" panose="020B0400000000000000" pitchFamily="50" charset="-128"/>
                <a:ea typeface="BIZ UDPゴシック" panose="020B0400000000000000" pitchFamily="50" charset="-128"/>
              </a:rPr>
              <a:t>症</a:t>
            </a:r>
            <a:r>
              <a:rPr kumimoji="1" lang="ja-JP" altLang="en-US" sz="2400" dirty="0">
                <a:latin typeface="BIZ UDPゴシック" panose="020B0400000000000000" pitchFamily="50" charset="-128"/>
                <a:ea typeface="BIZ UDPゴシック" panose="020B0400000000000000" pitchFamily="50" charset="-128"/>
              </a:rPr>
              <a:t>バリアフリー</a:t>
            </a:r>
            <a:r>
              <a:rPr lang="ja-JP" altLang="en-US" sz="2400" dirty="0">
                <a:latin typeface="BIZ UDPゴシック" panose="020B0400000000000000" pitchFamily="50" charset="-128"/>
                <a:ea typeface="BIZ UDPゴシック" panose="020B0400000000000000" pitchFamily="50" charset="-128"/>
              </a:rPr>
              <a:t>社会実現</a:t>
            </a:r>
            <a:r>
              <a:rPr kumimoji="1" lang="ja-JP" altLang="en-US" sz="2400" dirty="0">
                <a:latin typeface="BIZ UDPゴシック" panose="020B0400000000000000" pitchFamily="50" charset="-128"/>
                <a:ea typeface="BIZ UDPゴシック" panose="020B0400000000000000" pitchFamily="50" charset="-128"/>
              </a:rPr>
              <a:t>のための手</a:t>
            </a:r>
            <a:endParaRPr kumimoji="1" lang="en-US" altLang="ja-JP" sz="2400" dirty="0">
              <a:latin typeface="BIZ UDPゴシック" panose="020B0400000000000000" pitchFamily="50" charset="-128"/>
              <a:ea typeface="BIZ UDPゴシック" panose="020B0400000000000000" pitchFamily="50" charset="-128"/>
            </a:endParaRPr>
          </a:p>
          <a:p>
            <a:pPr marL="0" indent="0">
              <a:spcBef>
                <a:spcPts val="0"/>
              </a:spcBef>
              <a:buNone/>
            </a:pPr>
            <a:r>
              <a:rPr lang="en-US" altLang="ja-JP"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引き</a:t>
            </a:r>
            <a:r>
              <a:rPr lang="en-US" altLang="ja-JP" sz="2400" dirty="0">
                <a:latin typeface="BIZ UDPゴシック" panose="020B0400000000000000" pitchFamily="50" charset="-128"/>
                <a:ea typeface="BIZ UDPゴシック" panose="020B0400000000000000" pitchFamily="50" charset="-128"/>
              </a:rPr>
              <a:t>』</a:t>
            </a:r>
            <a:r>
              <a:rPr kumimoji="1" lang="ja-JP" altLang="en-US" sz="2400" dirty="0">
                <a:latin typeface="BIZ UDPゴシック" panose="020B0400000000000000" pitchFamily="50" charset="-128"/>
                <a:ea typeface="BIZ UDPゴシック" panose="020B0400000000000000" pitchFamily="50" charset="-128"/>
              </a:rPr>
              <a:t>を作成しました。</a:t>
            </a:r>
          </a:p>
          <a:p>
            <a:pPr marL="0" indent="0">
              <a:lnSpc>
                <a:spcPct val="80000"/>
              </a:lnSpc>
              <a:spcBef>
                <a:spcPts val="0"/>
              </a:spcBef>
              <a:buNone/>
              <a:tabLst>
                <a:tab pos="5653088" algn="l"/>
              </a:tabLst>
            </a:pPr>
            <a:endParaRPr kumimoji="1" lang="ja-JP" altLang="en-US" sz="1400" dirty="0">
              <a:latin typeface="BIZ UDPゴシック" panose="020B0400000000000000" pitchFamily="50" charset="-128"/>
              <a:ea typeface="BIZ UDPゴシック" panose="020B0400000000000000" pitchFamily="50" charset="-128"/>
            </a:endParaRPr>
          </a:p>
          <a:p>
            <a:pPr marL="0" indent="0">
              <a:spcBef>
                <a:spcPts val="0"/>
              </a:spcBef>
              <a:buNone/>
            </a:pPr>
            <a:r>
              <a:rPr kumimoji="1" lang="ja-JP" altLang="en-US" sz="2400" dirty="0">
                <a:latin typeface="BIZ UDPゴシック" panose="020B0400000000000000" pitchFamily="50" charset="-128"/>
                <a:ea typeface="BIZ UDPゴシック" panose="020B0400000000000000" pitchFamily="50" charset="-128"/>
              </a:rPr>
              <a:t>〇</a:t>
            </a:r>
            <a:r>
              <a:rPr lang="ja-JP" altLang="en-US" sz="2400" dirty="0">
                <a:latin typeface="BIZ UDPゴシック" panose="020B0400000000000000" pitchFamily="50" charset="-128"/>
                <a:ea typeface="BIZ UDPゴシック" panose="020B0400000000000000" pitchFamily="50" charset="-128"/>
              </a:rPr>
              <a:t>認知症のお客さまが、できる限り住み慣れた地域での暮らしを継続</a:t>
            </a:r>
            <a:endParaRPr lang="en-US" altLang="ja-JP" sz="2400" dirty="0">
              <a:latin typeface="BIZ UDPゴシック" panose="020B0400000000000000" pitchFamily="50" charset="-128"/>
              <a:ea typeface="BIZ UDPゴシック" panose="020B0400000000000000" pitchFamily="50" charset="-128"/>
            </a:endParaRPr>
          </a:p>
          <a:p>
            <a:pPr marL="0" indent="0">
              <a:spcBef>
                <a:spcPts val="0"/>
              </a:spcBef>
              <a:buNone/>
            </a:pPr>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できるように、</a:t>
            </a:r>
            <a:r>
              <a:rPr kumimoji="1" lang="ja-JP" altLang="en-US" sz="2400" dirty="0">
                <a:latin typeface="BIZ UDPゴシック" panose="020B0400000000000000" pitchFamily="50" charset="-128"/>
                <a:ea typeface="BIZ UDPゴシック" panose="020B0400000000000000" pitchFamily="50" charset="-128"/>
              </a:rPr>
              <a:t>社員の皆さまも、認知症の人を特別視することなく、   </a:t>
            </a:r>
            <a:endParaRPr kumimoji="1" lang="en-US" altLang="ja-JP" sz="2400" dirty="0">
              <a:latin typeface="BIZ UDPゴシック" panose="020B0400000000000000" pitchFamily="50" charset="-128"/>
              <a:ea typeface="BIZ UDPゴシック" panose="020B0400000000000000" pitchFamily="50" charset="-128"/>
            </a:endParaRPr>
          </a:p>
          <a:p>
            <a:pPr marL="0" indent="0">
              <a:spcBef>
                <a:spcPts val="0"/>
              </a:spcBef>
              <a:buNone/>
            </a:pPr>
            <a:r>
              <a:rPr lang="en-US" altLang="ja-JP"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認知症の人を取り巻く障壁を減らす「認知症バリアフリー」に取</a:t>
            </a:r>
            <a:r>
              <a:rPr lang="ja-JP" altLang="en-US" sz="2400" dirty="0">
                <a:latin typeface="BIZ UDPゴシック" panose="020B0400000000000000" pitchFamily="50" charset="-128"/>
                <a:ea typeface="BIZ UDPゴシック" panose="020B0400000000000000" pitchFamily="50" charset="-128"/>
              </a:rPr>
              <a:t>り</a:t>
            </a:r>
            <a:r>
              <a:rPr kumimoji="1" lang="ja-JP" altLang="en-US" sz="2400" dirty="0">
                <a:latin typeface="BIZ UDPゴシック" panose="020B0400000000000000" pitchFamily="50" charset="-128"/>
                <a:ea typeface="BIZ UDPゴシック" panose="020B0400000000000000" pitchFamily="50" charset="-128"/>
              </a:rPr>
              <a:t>組</a:t>
            </a:r>
            <a:endParaRPr kumimoji="1" lang="en-US" altLang="ja-JP" sz="2400" dirty="0">
              <a:latin typeface="BIZ UDPゴシック" panose="020B0400000000000000" pitchFamily="50" charset="-128"/>
              <a:ea typeface="BIZ UDPゴシック" panose="020B0400000000000000" pitchFamily="50" charset="-128"/>
            </a:endParaRPr>
          </a:p>
          <a:p>
            <a:pPr marL="0" indent="0">
              <a:spcBef>
                <a:spcPts val="0"/>
              </a:spcBef>
              <a:buNone/>
            </a:pPr>
            <a:r>
              <a:rPr lang="en-US" altLang="ja-JP"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んでいただ</a:t>
            </a:r>
            <a:r>
              <a:rPr lang="ja-JP" altLang="en-US" sz="2400" dirty="0">
                <a:latin typeface="BIZ UDPゴシック" panose="020B0400000000000000" pitchFamily="50" charset="-128"/>
                <a:ea typeface="BIZ UDPゴシック" panose="020B0400000000000000" pitchFamily="50" charset="-128"/>
              </a:rPr>
              <a:t>きたいと思います</a:t>
            </a:r>
            <a:r>
              <a:rPr kumimoji="1" lang="ja-JP" altLang="en-US" sz="2400" dirty="0">
                <a:latin typeface="BIZ UDPゴシック" panose="020B0400000000000000" pitchFamily="50" charset="-128"/>
                <a:ea typeface="BIZ UDPゴシック" panose="020B0400000000000000" pitchFamily="50" charset="-128"/>
              </a:rPr>
              <a:t>。</a:t>
            </a:r>
            <a:endParaRPr kumimoji="1" lang="en-US" altLang="ja-JP" sz="2400"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38250A92-5CEF-497E-9A41-7B1B0A8B4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6155" y="3910479"/>
            <a:ext cx="2358895" cy="2933664"/>
          </a:xfrm>
          <a:prstGeom prst="rect">
            <a:avLst/>
          </a:prstGeom>
        </p:spPr>
      </p:pic>
      <p:sp>
        <p:nvSpPr>
          <p:cNvPr id="8" name="吹き出し: 円形 7">
            <a:extLst>
              <a:ext uri="{FF2B5EF4-FFF2-40B4-BE49-F238E27FC236}">
                <a16:creationId xmlns:a16="http://schemas.microsoft.com/office/drawing/2014/main" id="{7AA3B610-4619-41CB-A5DD-90C3898B60CA}"/>
              </a:ext>
            </a:extLst>
          </p:cNvPr>
          <p:cNvSpPr/>
          <p:nvPr/>
        </p:nvSpPr>
        <p:spPr>
          <a:xfrm>
            <a:off x="9499315" y="4074901"/>
            <a:ext cx="362907" cy="310391"/>
          </a:xfrm>
          <a:prstGeom prst="wedgeEllipseCallout">
            <a:avLst>
              <a:gd name="adj1" fmla="val -74527"/>
              <a:gd name="adj2" fmla="val 5045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1E13648C-3512-4277-ADC3-8EE16BED60BD}"/>
              </a:ext>
            </a:extLst>
          </p:cNvPr>
          <p:cNvGrpSpPr/>
          <p:nvPr/>
        </p:nvGrpSpPr>
        <p:grpSpPr>
          <a:xfrm>
            <a:off x="9567852" y="334299"/>
            <a:ext cx="2466832" cy="3421626"/>
            <a:chOff x="9567852" y="255640"/>
            <a:chExt cx="2466832" cy="3421626"/>
          </a:xfrm>
        </p:grpSpPr>
        <p:sp>
          <p:nvSpPr>
            <p:cNvPr id="7" name="正方形/長方形 6">
              <a:extLst>
                <a:ext uri="{FF2B5EF4-FFF2-40B4-BE49-F238E27FC236}">
                  <a16:creationId xmlns:a16="http://schemas.microsoft.com/office/drawing/2014/main" id="{2E32FA02-EB18-4B0C-87A5-23BADE8991E9}"/>
                </a:ext>
              </a:extLst>
            </p:cNvPr>
            <p:cNvSpPr/>
            <p:nvPr/>
          </p:nvSpPr>
          <p:spPr>
            <a:xfrm>
              <a:off x="9567852" y="255640"/>
              <a:ext cx="2466832" cy="342162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1" lang="ja-JP" altLang="en-US" sz="1300" dirty="0">
                  <a:solidFill>
                    <a:prstClr val="black"/>
                  </a:solidFill>
                  <a:latin typeface="BIZ UDPゴシック" panose="020B0400000000000000" pitchFamily="50" charset="-128"/>
                  <a:ea typeface="BIZ UDPゴシック" panose="020B0400000000000000" pitchFamily="50" charset="-128"/>
                </a:rPr>
                <a:t>      </a:t>
              </a:r>
              <a:r>
                <a:rPr kumimoji="1" lang="ja-JP" altLang="en-US" sz="1400" dirty="0">
                  <a:solidFill>
                    <a:prstClr val="black"/>
                  </a:solidFill>
                  <a:latin typeface="BIZ UDPゴシック" panose="020B0400000000000000" pitchFamily="50" charset="-128"/>
                  <a:ea typeface="BIZ UDPゴシック" panose="020B0400000000000000" pitchFamily="50" charset="-128"/>
                </a:rPr>
                <a:t>認知症バリアフリーの</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1" lang="en-US" altLang="ja-JP" sz="1400" dirty="0">
                  <a:solidFill>
                    <a:prstClr val="black"/>
                  </a:solidFill>
                  <a:latin typeface="BIZ UDPゴシック" panose="020B0400000000000000" pitchFamily="50" charset="-128"/>
                  <a:ea typeface="BIZ UDPゴシック" panose="020B0400000000000000" pitchFamily="50" charset="-128"/>
                </a:rPr>
                <a:t>      </a:t>
              </a:r>
              <a:r>
                <a:rPr kumimoji="1" lang="ja-JP" altLang="en-US" sz="1400" dirty="0">
                  <a:solidFill>
                    <a:prstClr val="black"/>
                  </a:solidFill>
                  <a:latin typeface="BIZ UDPゴシック" panose="020B0400000000000000" pitchFamily="50" charset="-128"/>
                  <a:ea typeface="BIZ UDPゴシック" panose="020B0400000000000000" pitchFamily="50" charset="-128"/>
                </a:rPr>
                <a:t>取組が始まっています</a:t>
              </a:r>
              <a:endParaRPr kumimoji="1"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日本認知症官民協議会が発足</a:t>
              </a:r>
              <a:endParaRPr kumimoji="1" lang="en-US" altLang="ja-JP"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2019</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月）し、官民を挙げ</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て認知症バリアフリーに関する</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r>
                <a:rPr kumimoji="1" lang="en-US" altLang="ja-JP"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取組が</a:t>
              </a:r>
              <a:r>
                <a:rPr kumimoji="1" lang="ja-JP" altLang="en-US" sz="1200" dirty="0">
                  <a:solidFill>
                    <a:prstClr val="black"/>
                  </a:solidFill>
                  <a:latin typeface="BIZ UDPゴシック" panose="020B0400000000000000" pitchFamily="50" charset="-128"/>
                  <a:ea typeface="BIZ UDPゴシック" panose="020B0400000000000000" pitchFamily="50" charset="-128"/>
                </a:rPr>
                <a:t>始まって</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います。</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➣同協議会に設置された、認知症</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バリアフリーワーキンググルー</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プのもとで</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認知症バリアフリー</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社会実現のための手引き</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小売</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r>
                <a:rPr kumimoji="1" lang="en-US" altLang="ja-JP"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編</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１年３月）が作成</a:t>
              </a:r>
              <a:r>
                <a:rPr kumimoji="1" lang="ja-JP" altLang="en-US" sz="1200" dirty="0">
                  <a:solidFill>
                    <a:prstClr val="black"/>
                  </a:solidFill>
                  <a:latin typeface="BIZ UDPゴシック" panose="020B0400000000000000" pitchFamily="50" charset="-128"/>
                  <a:ea typeface="BIZ UDPゴシック" panose="020B0400000000000000" pitchFamily="50" charset="-128"/>
                </a:rPr>
                <a:t>され</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r>
                <a:rPr kumimoji="1" lang="ja-JP" altLang="en-US" sz="1200" dirty="0">
                  <a:solidFill>
                    <a:prstClr val="black"/>
                  </a:solidFill>
                  <a:latin typeface="BIZ UDPゴシック" panose="020B0400000000000000" pitchFamily="50" charset="-128"/>
                  <a:ea typeface="BIZ UDPゴシック" panose="020B0400000000000000" pitchFamily="50" charset="-128"/>
                </a:rPr>
                <a:t>　 ました。</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lvl="0" defTabSz="914400">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当社版</a:t>
              </a: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手引き</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は、上記</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手引　</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lvl="0" defTabSz="914400">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き</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小売編</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を、自社向けに作</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lvl="0" defTabSz="914400">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　 り変えて作成しています。</a:t>
              </a:r>
              <a:endPar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吹き出し: 円形 8">
              <a:extLst>
                <a:ext uri="{FF2B5EF4-FFF2-40B4-BE49-F238E27FC236}">
                  <a16:creationId xmlns:a16="http://schemas.microsoft.com/office/drawing/2014/main" id="{F4B46C95-8B27-484E-B465-12316F7159ED}"/>
                </a:ext>
              </a:extLst>
            </p:cNvPr>
            <p:cNvSpPr/>
            <p:nvPr/>
          </p:nvSpPr>
          <p:spPr>
            <a:xfrm>
              <a:off x="9680769" y="344129"/>
              <a:ext cx="249812" cy="255640"/>
            </a:xfrm>
            <a:prstGeom prst="wedgeEllipseCallout">
              <a:avLst>
                <a:gd name="adj1" fmla="val -54166"/>
                <a:gd name="adj2" fmla="val 7723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42483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D5874C6-9AB6-4AA6-953D-554048709CFD}"/>
              </a:ext>
            </a:extLst>
          </p:cNvPr>
          <p:cNvSpPr txBox="1"/>
          <p:nvPr/>
        </p:nvSpPr>
        <p:spPr>
          <a:xfrm>
            <a:off x="315883" y="767566"/>
            <a:ext cx="11474335" cy="1052596"/>
          </a:xfrm>
          <a:prstGeom prst="rect">
            <a:avLst/>
          </a:prstGeom>
          <a:solidFill>
            <a:schemeClr val="accent6">
              <a:lumMod val="20000"/>
              <a:lumOff val="80000"/>
            </a:schemeClr>
          </a:solidFill>
        </p:spPr>
        <p:txBody>
          <a:bodyPr wrap="square" tIns="0">
            <a:spAutoFit/>
          </a:bodyPr>
          <a:lstStyle/>
          <a:p>
            <a:pPr marL="139700" indent="-139700" algn="ctr">
              <a:lnSpc>
                <a:spcPct val="90000"/>
              </a:lnSpc>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当社</a:t>
            </a: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は、</a:t>
            </a:r>
            <a:r>
              <a:rPr lang="ja-JP"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経営理念として</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次の言葉を掲げています</a:t>
            </a:r>
            <a:endPar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39700" indent="-139700" algn="ctr">
              <a:lnSpc>
                <a:spcPct val="150000"/>
              </a:lnSpc>
            </a:pPr>
            <a:r>
              <a:rPr lang="ja-JP" altLang="en-US" sz="2200" kern="100" dirty="0">
                <a:solidFill>
                  <a:srgbClr val="FF0000"/>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en-US" altLang="ja-JP" sz="2200" kern="100" dirty="0">
                <a:solidFill>
                  <a:srgbClr val="FF0000"/>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altLang="ja-JP" sz="2200" kern="100" dirty="0">
                <a:solidFill>
                  <a:srgbClr val="FF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お客様の暮らしを大切に、地域社会に信頼される企業をめざす</a:t>
            </a:r>
            <a:r>
              <a:rPr lang="ja-JP" altLang="en-US" sz="2200" kern="100" dirty="0">
                <a:solidFill>
                  <a:srgbClr val="FF0000"/>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en-US" altLang="ja-JP" sz="2200" kern="100" dirty="0">
                <a:solidFill>
                  <a:srgbClr val="FF0000"/>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endParaRPr lang="en-US" altLang="ja-JP" sz="2200" kern="100" dirty="0">
              <a:solidFill>
                <a:srgbClr val="FF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marL="139700" indent="-139700" algn="ctr">
              <a:lnSpc>
                <a:spcPct val="90000"/>
              </a:lnSpc>
            </a:pP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認知症バリアフリーに取り組むことは、</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その具体的な行動の一つです</a:t>
            </a:r>
            <a:endParaRPr lang="ja-JP" altLang="ja-JP" sz="2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13" name="グループ化 12">
            <a:extLst>
              <a:ext uri="{FF2B5EF4-FFF2-40B4-BE49-F238E27FC236}">
                <a16:creationId xmlns:a16="http://schemas.microsoft.com/office/drawing/2014/main" id="{0A6924CD-AA44-4568-9ADC-FB9AC3E1197A}"/>
              </a:ext>
            </a:extLst>
          </p:cNvPr>
          <p:cNvGrpSpPr/>
          <p:nvPr/>
        </p:nvGrpSpPr>
        <p:grpSpPr>
          <a:xfrm>
            <a:off x="315883" y="1970954"/>
            <a:ext cx="6533804" cy="499624"/>
            <a:chOff x="315883" y="2305252"/>
            <a:chExt cx="6533804" cy="499624"/>
          </a:xfrm>
        </p:grpSpPr>
        <p:sp>
          <p:nvSpPr>
            <p:cNvPr id="11" name="テキスト ボックス 10">
              <a:extLst>
                <a:ext uri="{FF2B5EF4-FFF2-40B4-BE49-F238E27FC236}">
                  <a16:creationId xmlns:a16="http://schemas.microsoft.com/office/drawing/2014/main" id="{D472EAA2-6262-49A8-8E9C-7ED6241E079D}"/>
                </a:ext>
              </a:extLst>
            </p:cNvPr>
            <p:cNvSpPr txBox="1"/>
            <p:nvPr/>
          </p:nvSpPr>
          <p:spPr>
            <a:xfrm>
              <a:off x="753687" y="2305252"/>
              <a:ext cx="6096000" cy="499624"/>
            </a:xfrm>
            <a:prstGeom prst="rect">
              <a:avLst/>
            </a:prstGeom>
            <a:noFill/>
          </p:spPr>
          <p:txBody>
            <a:bodyPr wrap="square">
              <a:spAutoFit/>
            </a:bodyPr>
            <a:lstStyle/>
            <a:p>
              <a:pPr marL="0" indent="0">
                <a:lnSpc>
                  <a:spcPct val="110000"/>
                </a:lnSpc>
                <a:spcBef>
                  <a:spcPts val="0"/>
                </a:spcBef>
                <a:buNone/>
              </a:pPr>
              <a:r>
                <a:rPr kumimoji="1" lang="ja-JP" altLang="en-US" sz="2800" dirty="0">
                  <a:solidFill>
                    <a:schemeClr val="accent2">
                      <a:lumMod val="50000"/>
                    </a:schemeClr>
                  </a:solidFill>
                  <a:latin typeface="BIZ UDPゴシック" panose="020B0400000000000000" pitchFamily="50" charset="-128"/>
                  <a:ea typeface="BIZ UDPゴシック" panose="020B0400000000000000" pitchFamily="50" charset="-128"/>
                </a:rPr>
                <a:t>認知症の人とともに</a:t>
              </a:r>
            </a:p>
          </p:txBody>
        </p:sp>
        <p:sp>
          <p:nvSpPr>
            <p:cNvPr id="12" name="楕円 11">
              <a:extLst>
                <a:ext uri="{FF2B5EF4-FFF2-40B4-BE49-F238E27FC236}">
                  <a16:creationId xmlns:a16="http://schemas.microsoft.com/office/drawing/2014/main" id="{0A324667-0B1E-42BE-A647-BF070B851227}"/>
                </a:ext>
              </a:extLst>
            </p:cNvPr>
            <p:cNvSpPr/>
            <p:nvPr/>
          </p:nvSpPr>
          <p:spPr>
            <a:xfrm>
              <a:off x="315883" y="2350033"/>
              <a:ext cx="482139" cy="42677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15" name="テキスト ボックス 14">
            <a:extLst>
              <a:ext uri="{FF2B5EF4-FFF2-40B4-BE49-F238E27FC236}">
                <a16:creationId xmlns:a16="http://schemas.microsoft.com/office/drawing/2014/main" id="{E6F56772-DB04-4B56-A65C-D25A57B71786}"/>
              </a:ext>
            </a:extLst>
          </p:cNvPr>
          <p:cNvSpPr txBox="1"/>
          <p:nvPr/>
        </p:nvSpPr>
        <p:spPr>
          <a:xfrm>
            <a:off x="249383" y="2498734"/>
            <a:ext cx="11388436" cy="4097788"/>
          </a:xfrm>
          <a:prstGeom prst="rect">
            <a:avLst/>
          </a:prstGeom>
          <a:noFill/>
        </p:spPr>
        <p:txBody>
          <a:bodyPr wrap="square">
            <a:spAutoFit/>
          </a:bodyPr>
          <a:lstStyle/>
          <a:p>
            <a:pPr>
              <a:lnSpc>
                <a:spcPct val="110000"/>
              </a:lnSpc>
            </a:pPr>
            <a:r>
              <a:rPr lang="ja-JP" altLang="en-US" sz="2400" dirty="0">
                <a:latin typeface="BIZ UDPゴシック" panose="020B0400000000000000" pitchFamily="50" charset="-128"/>
                <a:ea typeface="BIZ UDPゴシック" panose="020B0400000000000000" pitchFamily="50" charset="-128"/>
              </a:rPr>
              <a:t>○誰もが</a:t>
            </a:r>
            <a:r>
              <a:rPr lang="ja-JP" altLang="en-US" sz="2400">
                <a:latin typeface="BIZ UDPゴシック" panose="020B0400000000000000" pitchFamily="50" charset="-128"/>
                <a:ea typeface="BIZ UDPゴシック" panose="020B0400000000000000" pitchFamily="50" charset="-128"/>
              </a:rPr>
              <a:t>認知症になる</a:t>
            </a:r>
            <a:r>
              <a:rPr lang="ja-JP" altLang="en-US" sz="2400" dirty="0">
                <a:latin typeface="BIZ UDPゴシック" panose="020B0400000000000000" pitchFamily="50" charset="-128"/>
                <a:ea typeface="BIZ UDPゴシック" panose="020B0400000000000000" pitchFamily="50" charset="-128"/>
              </a:rPr>
              <a:t>可能性がありま</a:t>
            </a:r>
            <a:r>
              <a:rPr kumimoji="1" lang="ja-JP" altLang="en-US" sz="2400" dirty="0">
                <a:latin typeface="BIZ UDPゴシック" panose="020B0400000000000000" pitchFamily="50" charset="-128"/>
                <a:ea typeface="BIZ UDPゴシック" panose="020B0400000000000000" pitchFamily="50" charset="-128"/>
              </a:rPr>
              <a:t>す。</a:t>
            </a:r>
            <a:endParaRPr kumimoji="1" lang="en-US" altLang="ja-JP" sz="2400" dirty="0">
              <a:latin typeface="BIZ UDPゴシック" panose="020B0400000000000000" pitchFamily="50" charset="-128"/>
              <a:ea typeface="BIZ UDPゴシック" panose="020B0400000000000000" pitchFamily="50" charset="-128"/>
            </a:endParaRPr>
          </a:p>
          <a:p>
            <a:pPr marL="0" indent="0">
              <a:lnSpc>
                <a:spcPct val="110000"/>
              </a:lnSpc>
              <a:spcBef>
                <a:spcPts val="0"/>
              </a:spcBef>
              <a:buNone/>
            </a:pPr>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身近な人に認知症の人がいるという方もいることでしょう。</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10000"/>
              </a:lnSpc>
              <a:spcBef>
                <a:spcPts val="0"/>
              </a:spcBef>
              <a:buNone/>
            </a:pPr>
            <a:endParaRPr lang="en-US" altLang="ja-JP" sz="2400" dirty="0">
              <a:latin typeface="BIZ UDPゴシック" panose="020B0400000000000000" pitchFamily="50" charset="-128"/>
              <a:ea typeface="BIZ UDPゴシック" panose="020B0400000000000000" pitchFamily="50" charset="-128"/>
            </a:endParaRPr>
          </a:p>
          <a:p>
            <a:pPr marL="0" indent="0">
              <a:lnSpc>
                <a:spcPct val="110000"/>
              </a:lnSpc>
              <a:spcBef>
                <a:spcPts val="0"/>
              </a:spcBef>
              <a:buNone/>
            </a:pPr>
            <a:r>
              <a:rPr kumimoji="1" lang="ja-JP" altLang="en-US"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年をとる</a:t>
            </a:r>
            <a:r>
              <a:rPr kumimoji="1" lang="ja-JP" altLang="en-US" sz="2400" dirty="0">
                <a:latin typeface="BIZ UDPゴシック" panose="020B0400000000000000" pitchFamily="50" charset="-128"/>
                <a:ea typeface="BIZ UDPゴシック" panose="020B0400000000000000" pitchFamily="50" charset="-128"/>
              </a:rPr>
              <a:t>ほど認知症の有病率は上がります。</a:t>
            </a:r>
            <a:endParaRPr kumimoji="1" lang="en-US" altLang="ja-JP" sz="2400" dirty="0">
              <a:latin typeface="BIZ UDPゴシック" panose="020B0400000000000000" pitchFamily="50" charset="-128"/>
              <a:ea typeface="BIZ UDPゴシック" panose="020B0400000000000000" pitchFamily="50" charset="-128"/>
            </a:endParaRPr>
          </a:p>
          <a:p>
            <a:pPr marL="0" indent="0">
              <a:lnSpc>
                <a:spcPct val="110000"/>
              </a:lnSpc>
              <a:spcBef>
                <a:spcPts val="0"/>
              </a:spcBef>
              <a:buNone/>
            </a:pPr>
            <a:r>
              <a:rPr lang="ja-JP" altLang="en-US" sz="2400" dirty="0">
                <a:latin typeface="BIZ UDPゴシック" panose="020B0400000000000000" pitchFamily="50" charset="-128"/>
                <a:ea typeface="BIZ UDPゴシック" panose="020B0400000000000000" pitchFamily="50" charset="-128"/>
              </a:rPr>
              <a:t>　 </a:t>
            </a:r>
            <a:r>
              <a:rPr kumimoji="1" lang="en-US" altLang="ja-JP" sz="2400" dirty="0">
                <a:latin typeface="BIZ UDPゴシック" panose="020B0400000000000000" pitchFamily="50" charset="-128"/>
                <a:ea typeface="BIZ UDPゴシック" panose="020B0400000000000000" pitchFamily="50" charset="-128"/>
              </a:rPr>
              <a:t>2025</a:t>
            </a:r>
            <a:r>
              <a:rPr kumimoji="1" lang="ja-JP" altLang="en-US" sz="2400" dirty="0">
                <a:latin typeface="BIZ UDPゴシック" panose="020B0400000000000000" pitchFamily="50" charset="-128"/>
                <a:ea typeface="BIZ UDPゴシック" panose="020B0400000000000000" pitchFamily="50" charset="-128"/>
              </a:rPr>
              <a:t>年には高齢者の５人に</a:t>
            </a:r>
            <a:r>
              <a:rPr kumimoji="1" lang="en-US" altLang="ja-JP" sz="2400" dirty="0">
                <a:latin typeface="BIZ UDPゴシック" panose="020B0400000000000000" pitchFamily="50" charset="-128"/>
                <a:ea typeface="BIZ UDPゴシック" panose="020B0400000000000000" pitchFamily="50" charset="-128"/>
              </a:rPr>
              <a:t>1</a:t>
            </a:r>
            <a:r>
              <a:rPr kumimoji="1" lang="ja-JP" altLang="en-US" sz="2400" dirty="0">
                <a:latin typeface="BIZ UDPゴシック" panose="020B0400000000000000" pitchFamily="50" charset="-128"/>
                <a:ea typeface="BIZ UDPゴシック" panose="020B0400000000000000" pitchFamily="50" charset="-128"/>
              </a:rPr>
              <a:t>人が認知症になると予測</a:t>
            </a:r>
            <a:endParaRPr kumimoji="1" lang="en-US" altLang="ja-JP" sz="2400" dirty="0">
              <a:latin typeface="BIZ UDPゴシック" panose="020B0400000000000000" pitchFamily="50" charset="-128"/>
              <a:ea typeface="BIZ UDPゴシック" panose="020B0400000000000000" pitchFamily="50" charset="-128"/>
            </a:endParaRPr>
          </a:p>
          <a:p>
            <a:pPr marL="0" indent="0">
              <a:lnSpc>
                <a:spcPct val="110000"/>
              </a:lnSpc>
              <a:spcBef>
                <a:spcPts val="0"/>
              </a:spcBef>
              <a:buNone/>
            </a:pPr>
            <a:r>
              <a:rPr kumimoji="1" lang="en-US" altLang="ja-JP"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されて</a:t>
            </a:r>
            <a:r>
              <a:rPr lang="ja-JP" altLang="en-US" sz="2400" dirty="0">
                <a:latin typeface="BIZ UDPゴシック" panose="020B0400000000000000" pitchFamily="50" charset="-128"/>
                <a:ea typeface="BIZ UDPゴシック" panose="020B0400000000000000" pitchFamily="50" charset="-128"/>
              </a:rPr>
              <a:t>います。</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10000"/>
              </a:lnSpc>
              <a:spcBef>
                <a:spcPts val="0"/>
              </a:spcBef>
              <a:buNone/>
            </a:pPr>
            <a:endParaRPr kumimoji="1" lang="en-US" altLang="ja-JP" sz="2400" dirty="0">
              <a:latin typeface="BIZ UDPゴシック" panose="020B0400000000000000" pitchFamily="50" charset="-128"/>
              <a:ea typeface="BIZ UDPゴシック" panose="020B0400000000000000" pitchFamily="50" charset="-128"/>
            </a:endParaRPr>
          </a:p>
          <a:p>
            <a:pPr marL="0" indent="0">
              <a:lnSpc>
                <a:spcPct val="110000"/>
              </a:lnSpc>
              <a:spcBef>
                <a:spcPts val="0"/>
              </a:spcBef>
              <a:buNone/>
            </a:pPr>
            <a:r>
              <a:rPr kumimoji="1" lang="ja-JP" altLang="en-US"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仕事のなかで認知症の人と出会う機会も増えています。</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10000"/>
              </a:lnSpc>
              <a:spcBef>
                <a:spcPts val="0"/>
              </a:spcBef>
              <a:buNone/>
            </a:pPr>
            <a:r>
              <a:rPr kumimoji="1" lang="ja-JP" altLang="en-US"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 接客していたら怒らせてしまったなんてこともあるかも知れません。</a:t>
            </a:r>
            <a:endParaRPr kumimoji="1" lang="en-US" altLang="ja-JP" sz="2400" dirty="0">
              <a:latin typeface="BIZ UDPゴシック" panose="020B0400000000000000" pitchFamily="50" charset="-128"/>
              <a:ea typeface="BIZ UDPゴシック" panose="020B0400000000000000" pitchFamily="50" charset="-128"/>
            </a:endParaRPr>
          </a:p>
          <a:p>
            <a:pPr marL="0" indent="0">
              <a:lnSpc>
                <a:spcPct val="110000"/>
              </a:lnSpc>
              <a:spcBef>
                <a:spcPts val="0"/>
              </a:spcBef>
              <a:buNone/>
            </a:pPr>
            <a:r>
              <a:rPr lang="ja-JP" altLang="en-US" sz="2400" dirty="0">
                <a:latin typeface="BIZ UDPゴシック" panose="020B0400000000000000" pitchFamily="50" charset="-128"/>
                <a:ea typeface="BIZ UDPゴシック" panose="020B0400000000000000" pitchFamily="50" charset="-128"/>
              </a:rPr>
              <a:t>　 そんな時はあわてずに、認知症の人の声に耳を傾けてみてください。</a:t>
            </a:r>
            <a:endParaRPr lang="en-US" altLang="ja-JP" sz="2400" dirty="0">
              <a:latin typeface="BIZ UDPゴシック" panose="020B0400000000000000" pitchFamily="50" charset="-128"/>
              <a:ea typeface="BIZ UDPゴシック" panose="020B0400000000000000" pitchFamily="50" charset="-128"/>
            </a:endParaRPr>
          </a:p>
        </p:txBody>
      </p:sp>
      <p:pic>
        <p:nvPicPr>
          <p:cNvPr id="4" name="図 3" descr="グラフ, 折れ線グラフ&#10;&#10;自動的に生成された説明">
            <a:extLst>
              <a:ext uri="{FF2B5EF4-FFF2-40B4-BE49-F238E27FC236}">
                <a16:creationId xmlns:a16="http://schemas.microsoft.com/office/drawing/2014/main" id="{A05AD34A-5090-417E-AB4A-31F26333D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4473" y="3338703"/>
            <a:ext cx="3639037" cy="2372706"/>
          </a:xfrm>
          <a:prstGeom prst="rect">
            <a:avLst/>
          </a:prstGeom>
        </p:spPr>
      </p:pic>
      <p:sp>
        <p:nvSpPr>
          <p:cNvPr id="5" name="テキスト ボックス 4">
            <a:extLst>
              <a:ext uri="{FF2B5EF4-FFF2-40B4-BE49-F238E27FC236}">
                <a16:creationId xmlns:a16="http://schemas.microsoft.com/office/drawing/2014/main" id="{C5BC76E3-B882-48A7-8647-505405F64C6C}"/>
              </a:ext>
            </a:extLst>
          </p:cNvPr>
          <p:cNvSpPr txBox="1"/>
          <p:nvPr/>
        </p:nvSpPr>
        <p:spPr>
          <a:xfrm>
            <a:off x="8546823" y="3043532"/>
            <a:ext cx="3392516" cy="369332"/>
          </a:xfrm>
          <a:prstGeom prst="rect">
            <a:avLst/>
          </a:prstGeom>
          <a:noFill/>
        </p:spPr>
        <p:txBody>
          <a:bodyPr wrap="square" rtlCol="0">
            <a:spAutoFit/>
          </a:bodyPr>
          <a:lstStyle/>
          <a:p>
            <a:r>
              <a:rPr lang="ja-JP" altLang="en-US" dirty="0"/>
              <a:t>● 年齢階級別の認知症有病率</a:t>
            </a:r>
            <a:endParaRPr kumimoji="1" lang="ja-JP" altLang="en-US" dirty="0"/>
          </a:p>
        </p:txBody>
      </p:sp>
      <p:sp>
        <p:nvSpPr>
          <p:cNvPr id="10" name="タイトル 1">
            <a:extLst>
              <a:ext uri="{FF2B5EF4-FFF2-40B4-BE49-F238E27FC236}">
                <a16:creationId xmlns:a16="http://schemas.microsoft.com/office/drawing/2014/main" id="{7C96318F-3721-4973-B01A-71E8426BE452}"/>
              </a:ext>
            </a:extLst>
          </p:cNvPr>
          <p:cNvSpPr>
            <a:spLocks noGrp="1"/>
          </p:cNvSpPr>
          <p:nvPr>
            <p:ph type="title"/>
          </p:nvPr>
        </p:nvSpPr>
        <p:spPr>
          <a:xfrm>
            <a:off x="0" y="0"/>
            <a:ext cx="12192000" cy="681037"/>
          </a:xfrm>
          <a:solidFill>
            <a:schemeClr val="accent4">
              <a:lumMod val="20000"/>
              <a:lumOff val="80000"/>
            </a:schemeClr>
          </a:solidFill>
        </p:spPr>
        <p:txBody>
          <a:bodyPr>
            <a:noAutofit/>
          </a:bodyPr>
          <a:lstStyle/>
          <a:p>
            <a:pPr algn="ct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理念編</a:t>
            </a:r>
            <a:r>
              <a:rPr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認知症バリアフリーの推進に向けて</a:t>
            </a:r>
          </a:p>
        </p:txBody>
      </p:sp>
    </p:spTree>
    <p:extLst>
      <p:ext uri="{BB962C8B-B14F-4D97-AF65-F5344CB8AC3E}">
        <p14:creationId xmlns:p14="http://schemas.microsoft.com/office/powerpoint/2010/main" val="3373142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F5C68-2A9D-407D-A117-785F5F9ED87D}"/>
              </a:ext>
            </a:extLst>
          </p:cNvPr>
          <p:cNvSpPr>
            <a:spLocks noGrp="1"/>
          </p:cNvSpPr>
          <p:nvPr>
            <p:ph type="title"/>
          </p:nvPr>
        </p:nvSpPr>
        <p:spPr>
          <a:xfrm>
            <a:off x="1" y="0"/>
            <a:ext cx="12192000" cy="868101"/>
          </a:xfrm>
          <a:solidFill>
            <a:schemeClr val="accent4">
              <a:lumMod val="20000"/>
              <a:lumOff val="80000"/>
            </a:schemeClr>
          </a:solidFill>
        </p:spPr>
        <p:txBody>
          <a:bodyPr>
            <a:normAutofit/>
          </a:bodyPr>
          <a:lstStyle/>
          <a:p>
            <a:pPr algn="ct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理念編</a:t>
            </a:r>
            <a:r>
              <a:rPr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認知症バリアフリー社会の実現に向けて</a:t>
            </a:r>
          </a:p>
        </p:txBody>
      </p:sp>
      <p:sp>
        <p:nvSpPr>
          <p:cNvPr id="3" name="コンテンツ プレースホルダー 2">
            <a:extLst>
              <a:ext uri="{FF2B5EF4-FFF2-40B4-BE49-F238E27FC236}">
                <a16:creationId xmlns:a16="http://schemas.microsoft.com/office/drawing/2014/main" id="{E1489566-CE51-4D42-8ED0-E5EA1C658389}"/>
              </a:ext>
            </a:extLst>
          </p:cNvPr>
          <p:cNvSpPr>
            <a:spLocks noGrp="1"/>
          </p:cNvSpPr>
          <p:nvPr>
            <p:ph idx="1"/>
          </p:nvPr>
        </p:nvSpPr>
        <p:spPr>
          <a:xfrm>
            <a:off x="1111170" y="1005169"/>
            <a:ext cx="11080830" cy="5778941"/>
          </a:xfrm>
        </p:spPr>
        <p:txBody>
          <a:bodyPr>
            <a:noAutofit/>
          </a:bodyPr>
          <a:lstStyle/>
          <a:p>
            <a:pPr marL="0" indent="0">
              <a:lnSpc>
                <a:spcPct val="100000"/>
              </a:lnSpc>
              <a:spcBef>
                <a:spcPts val="0"/>
              </a:spcBef>
              <a:buNone/>
            </a:pPr>
            <a:r>
              <a:rPr kumimoji="1" lang="ja-JP" altLang="en-US" sz="4800" dirty="0">
                <a:solidFill>
                  <a:schemeClr val="accent2">
                    <a:lumMod val="50000"/>
                  </a:schemeClr>
                </a:solidFill>
                <a:latin typeface="BIZ UDPゴシック" panose="020B0400000000000000" pitchFamily="50" charset="-128"/>
                <a:ea typeface="BIZ UDPゴシック" panose="020B0400000000000000" pitchFamily="50" charset="-128"/>
              </a:rPr>
              <a:t>認知症のバリアとは</a:t>
            </a:r>
          </a:p>
          <a:p>
            <a:pPr marL="0" indent="0">
              <a:lnSpc>
                <a:spcPct val="100000"/>
              </a:lnSpc>
              <a:spcBef>
                <a:spcPts val="0"/>
              </a:spcBef>
              <a:buNone/>
            </a:pPr>
            <a:r>
              <a:rPr kumimoji="1" lang="ja-JP" altLang="en-US" sz="1000" dirty="0">
                <a:latin typeface="BIZ UDPゴシック" panose="020B0400000000000000" pitchFamily="50" charset="-128"/>
                <a:ea typeface="BIZ UDPゴシック" panose="020B0400000000000000" pitchFamily="50" charset="-128"/>
              </a:rPr>
              <a:t> </a:t>
            </a:r>
            <a:endParaRPr kumimoji="1" lang="en-US" altLang="ja-JP" sz="1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kumimoji="1" lang="ja-JP" altLang="en-US" sz="2000" dirty="0">
                <a:latin typeface="BIZ UDPゴシック" panose="020B0400000000000000" pitchFamily="50" charset="-128"/>
                <a:ea typeface="BIZ UDPゴシック" panose="020B0400000000000000" pitchFamily="50" charset="-128"/>
              </a:rPr>
              <a:t>〇</a:t>
            </a:r>
            <a:r>
              <a:rPr lang="ja-JP" altLang="en-US" sz="2000" dirty="0">
                <a:latin typeface="BIZ UDPゴシック" panose="020B0400000000000000" pitchFamily="50" charset="-128"/>
                <a:ea typeface="BIZ UDPゴシック" panose="020B0400000000000000" pitchFamily="50" charset="-128"/>
              </a:rPr>
              <a:t>認</a:t>
            </a:r>
            <a:r>
              <a:rPr kumimoji="1" lang="ja-JP" altLang="en-US" sz="2000" dirty="0">
                <a:latin typeface="BIZ UDPゴシック" panose="020B0400000000000000" pitchFamily="50" charset="-128"/>
                <a:ea typeface="BIZ UDPゴシック" panose="020B0400000000000000" pitchFamily="50" charset="-128"/>
              </a:rPr>
              <a:t>知症のバリアは、認知症に対する偏見と理解不足から生じます。</a:t>
            </a:r>
            <a:endParaRPr kumimoji="1" lang="en-US" altLang="ja-JP" sz="2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endParaRPr kumimoji="1" lang="ja-JP" altLang="en-US" sz="1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kumimoji="1" lang="ja-JP" altLang="en-US"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偏見や認知症の人への理解不足によって</a:t>
            </a:r>
            <a:r>
              <a:rPr kumimoji="1" lang="ja-JP" altLang="en-US" sz="2000" dirty="0">
                <a:latin typeface="BIZ UDPゴシック" panose="020B0400000000000000" pitchFamily="50" charset="-128"/>
                <a:ea typeface="BIZ UDPゴシック" panose="020B0400000000000000" pitchFamily="50" charset="-128"/>
              </a:rPr>
              <a:t>、不適切な対応に</a:t>
            </a:r>
            <a:r>
              <a:rPr lang="ja-JP" altLang="en-US" sz="2000" dirty="0">
                <a:latin typeface="BIZ UDPゴシック" panose="020B0400000000000000" pitchFamily="50" charset="-128"/>
                <a:ea typeface="BIZ UDPゴシック" panose="020B0400000000000000" pitchFamily="50" charset="-128"/>
              </a:rPr>
              <a:t>つながれば、</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ja-JP" altLang="en-US" sz="2000" dirty="0">
                <a:latin typeface="BIZ UDPゴシック" panose="020B0400000000000000" pitchFamily="50" charset="-128"/>
                <a:ea typeface="BIZ UDPゴシック" panose="020B0400000000000000" pitchFamily="50" charset="-128"/>
              </a:rPr>
              <a:t>　 そのことが</a:t>
            </a:r>
            <a:r>
              <a:rPr kumimoji="1" lang="ja-JP" altLang="en-US" sz="2000" dirty="0">
                <a:latin typeface="BIZ UDPゴシック" panose="020B0400000000000000" pitchFamily="50" charset="-128"/>
                <a:ea typeface="BIZ UDPゴシック" panose="020B0400000000000000" pitchFamily="50" charset="-128"/>
              </a:rPr>
              <a:t>認知症の人が社会に出ていくための「バリア」になり</a:t>
            </a:r>
            <a:r>
              <a:rPr lang="ja-JP" altLang="en-US" sz="2000" dirty="0">
                <a:latin typeface="BIZ UDPゴシック" panose="020B0400000000000000" pitchFamily="50" charset="-128"/>
                <a:ea typeface="BIZ UDPゴシック" panose="020B0400000000000000" pitchFamily="50" charset="-128"/>
              </a:rPr>
              <a:t>かね</a:t>
            </a:r>
            <a:r>
              <a:rPr kumimoji="1" lang="ja-JP" altLang="en-US" sz="2000" dirty="0">
                <a:latin typeface="BIZ UDPゴシック" panose="020B0400000000000000" pitchFamily="50" charset="-128"/>
                <a:ea typeface="BIZ UDPゴシック" panose="020B0400000000000000" pitchFamily="50" charset="-128"/>
              </a:rPr>
              <a:t>ませ</a:t>
            </a:r>
            <a:endParaRPr kumimoji="1" lang="en-US" altLang="ja-JP" sz="2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en-US" altLang="ja-JP" sz="2000" dirty="0">
                <a:latin typeface="BIZ UDPゴシック" panose="020B0400000000000000" pitchFamily="50" charset="-128"/>
                <a:ea typeface="BIZ UDPゴシック" panose="020B0400000000000000" pitchFamily="50" charset="-128"/>
              </a:rPr>
              <a:t>   </a:t>
            </a:r>
            <a:r>
              <a:rPr kumimoji="1" lang="ja-JP" altLang="en-US" sz="2000" dirty="0">
                <a:latin typeface="BIZ UDPゴシック" panose="020B0400000000000000" pitchFamily="50" charset="-128"/>
                <a:ea typeface="BIZ UDPゴシック" panose="020B0400000000000000" pitchFamily="50" charset="-128"/>
              </a:rPr>
              <a:t>ん。</a:t>
            </a:r>
            <a:endParaRPr kumimoji="1" lang="en-US" altLang="ja-JP" sz="20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lang="ja-JP" altLang="en-US" sz="2000" dirty="0">
                <a:latin typeface="BIZ UDPゴシック" panose="020B0400000000000000" pitchFamily="50" charset="-128"/>
                <a:ea typeface="BIZ UDPゴシック" panose="020B0400000000000000" pitchFamily="50" charset="-128"/>
              </a:rPr>
              <a:t>さまざまな事情を抱えるお客さまに安心して買い物を楽しんでいただく</a:t>
            </a:r>
            <a:endParaRPr lang="en-US" altLang="ja-JP" sz="20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2000" dirty="0">
                <a:latin typeface="BIZ UDPゴシック" panose="020B0400000000000000" pitchFamily="50" charset="-128"/>
                <a:ea typeface="BIZ UDPゴシック" panose="020B0400000000000000" pitchFamily="50" charset="-128"/>
              </a:rPr>
              <a:t>　 ためには、こうした「バリア」をなくしていくことが必要です。</a:t>
            </a:r>
            <a:endParaRPr kumimoji="1" lang="en-US" altLang="ja-JP" sz="2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nSpc>
                <a:spcPct val="100000"/>
              </a:lnSpc>
              <a:spcBef>
                <a:spcPts val="0"/>
              </a:spcBef>
              <a:buNone/>
            </a:pPr>
            <a:endParaRPr kumimoji="1" lang="ja-JP" altLang="en-US" sz="1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kumimoji="1" lang="ja-JP" altLang="en-US" sz="2000" dirty="0">
                <a:latin typeface="BIZ UDPゴシック" panose="020B0400000000000000" pitchFamily="50" charset="-128"/>
                <a:ea typeface="BIZ UDPゴシック" panose="020B0400000000000000" pitchFamily="50" charset="-128"/>
              </a:rPr>
              <a:t>○私たちの業務でいえば、たとえばレジでの支払いの場面です。</a:t>
            </a:r>
          </a:p>
          <a:p>
            <a:pPr marL="0" indent="0">
              <a:lnSpc>
                <a:spcPct val="100000"/>
              </a:lnSpc>
              <a:spcBef>
                <a:spcPts val="0"/>
              </a:spcBef>
              <a:buNone/>
            </a:pPr>
            <a:r>
              <a:rPr kumimoji="1" lang="ja-JP" altLang="en-US" sz="2000" dirty="0">
                <a:latin typeface="BIZ UDPゴシック" panose="020B0400000000000000" pitchFamily="50" charset="-128"/>
                <a:ea typeface="BIZ UDPゴシック" panose="020B0400000000000000" pitchFamily="50" charset="-128"/>
              </a:rPr>
              <a:t>　 そこで何かうまくできないことがあると、楽しみの外出や買い物、</a:t>
            </a:r>
            <a:endParaRPr kumimoji="1" lang="en-US" altLang="ja-JP" sz="2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kumimoji="1" lang="ja-JP" altLang="en-US" sz="2000" dirty="0">
                <a:latin typeface="BIZ UDPゴシック" panose="020B0400000000000000" pitchFamily="50" charset="-128"/>
                <a:ea typeface="BIZ UDPゴシック" panose="020B0400000000000000" pitchFamily="50" charset="-128"/>
              </a:rPr>
              <a:t>　 社会的な活動の機会まで奪ってしまうことに</a:t>
            </a:r>
            <a:r>
              <a:rPr lang="ja-JP" altLang="en-US" sz="2000" dirty="0">
                <a:latin typeface="BIZ UDPゴシック" panose="020B0400000000000000" pitchFamily="50" charset="-128"/>
                <a:ea typeface="BIZ UDPゴシック" panose="020B0400000000000000" pitchFamily="50" charset="-128"/>
              </a:rPr>
              <a:t>つながりかねません</a:t>
            </a:r>
            <a:r>
              <a:rPr kumimoji="1" lang="ja-JP" altLang="en-US" sz="2000" dirty="0">
                <a:latin typeface="BIZ UDPゴシック" panose="020B0400000000000000" pitchFamily="50" charset="-128"/>
                <a:ea typeface="BIZ UDPゴシック" panose="020B0400000000000000" pitchFamily="50" charset="-128"/>
              </a:rPr>
              <a:t>。</a:t>
            </a:r>
            <a:endParaRPr kumimoji="1" lang="en-US" altLang="ja-JP" sz="2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ja-JP" altLang="en-US" sz="2000" dirty="0">
                <a:latin typeface="BIZ UDPゴシック" panose="020B0400000000000000" pitchFamily="50" charset="-128"/>
                <a:ea typeface="BIZ UDPゴシック" panose="020B0400000000000000" pitchFamily="50" charset="-128"/>
              </a:rPr>
              <a:t>　 </a:t>
            </a:r>
            <a:r>
              <a:rPr kumimoji="1" lang="ja-JP" altLang="en-US" sz="2000" dirty="0">
                <a:latin typeface="BIZ UDPゴシック" panose="020B0400000000000000" pitchFamily="50" charset="-128"/>
                <a:ea typeface="BIZ UDPゴシック" panose="020B0400000000000000" pitchFamily="50" charset="-128"/>
              </a:rPr>
              <a:t>また、総じて認知症の人はセルフレジでの支払いが苦手です。そのことを知っていれば、</a:t>
            </a:r>
            <a:endParaRPr kumimoji="1" lang="en-US" altLang="ja-JP" sz="2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en-US" altLang="ja-JP" sz="2000" dirty="0">
                <a:latin typeface="BIZ UDPゴシック" panose="020B0400000000000000" pitchFamily="50" charset="-128"/>
                <a:ea typeface="BIZ UDPゴシック" panose="020B0400000000000000" pitchFamily="50" charset="-128"/>
              </a:rPr>
              <a:t>   </a:t>
            </a:r>
            <a:r>
              <a:rPr kumimoji="1" lang="ja-JP" altLang="en-US" sz="2000" dirty="0">
                <a:latin typeface="BIZ UDPゴシック" panose="020B0400000000000000" pitchFamily="50" charset="-128"/>
                <a:ea typeface="BIZ UDPゴシック" panose="020B0400000000000000" pitchFamily="50" charset="-128"/>
              </a:rPr>
              <a:t>うまく接客して「また来たい」と思っていただけるかも知れません。</a:t>
            </a:r>
          </a:p>
          <a:p>
            <a:pPr marL="0" indent="0">
              <a:lnSpc>
                <a:spcPct val="100000"/>
              </a:lnSpc>
              <a:spcBef>
                <a:spcPts val="0"/>
              </a:spcBef>
              <a:buNone/>
            </a:pPr>
            <a:endParaRPr kumimoji="1" lang="ja-JP" altLang="en-US" sz="1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kumimoji="1" lang="ja-JP" altLang="en-US" sz="2000" dirty="0">
                <a:latin typeface="BIZ UDPゴシック" panose="020B0400000000000000" pitchFamily="50" charset="-128"/>
                <a:ea typeface="BIZ UDPゴシック" panose="020B0400000000000000" pitchFamily="50" charset="-128"/>
              </a:rPr>
              <a:t>○当社も、認知症の人にやさしい地域をつくる一員として、企業や産業の枠を超えて</a:t>
            </a:r>
            <a:endParaRPr kumimoji="1" lang="en-US" altLang="ja-JP" sz="2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ja-JP" altLang="en-US" sz="2000" dirty="0">
                <a:latin typeface="BIZ UDPゴシック" panose="020B0400000000000000" pitchFamily="50" charset="-128"/>
                <a:ea typeface="BIZ UDPゴシック" panose="020B0400000000000000" pitchFamily="50" charset="-128"/>
              </a:rPr>
              <a:t>　 </a:t>
            </a:r>
            <a:r>
              <a:rPr kumimoji="1" lang="ja-JP" altLang="en-US" sz="2000" dirty="0">
                <a:latin typeface="BIZ UDPゴシック" panose="020B0400000000000000" pitchFamily="50" charset="-128"/>
                <a:ea typeface="BIZ UDPゴシック" panose="020B0400000000000000" pitchFamily="50" charset="-128"/>
              </a:rPr>
              <a:t>地域のあらゆる機関と連携して、地域共生社会の取り組みを進めていきます。</a:t>
            </a:r>
          </a:p>
        </p:txBody>
      </p:sp>
      <p:pic>
        <p:nvPicPr>
          <p:cNvPr id="4" name="図 3">
            <a:extLst>
              <a:ext uri="{FF2B5EF4-FFF2-40B4-BE49-F238E27FC236}">
                <a16:creationId xmlns:a16="http://schemas.microsoft.com/office/drawing/2014/main" id="{FC59DE4F-8DF7-4BDE-9EE8-BBE393B10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5317" y="905281"/>
            <a:ext cx="2052261" cy="3292090"/>
          </a:xfrm>
          <a:prstGeom prst="rect">
            <a:avLst/>
          </a:prstGeom>
        </p:spPr>
      </p:pic>
      <p:sp>
        <p:nvSpPr>
          <p:cNvPr id="5" name="楕円 4">
            <a:extLst>
              <a:ext uri="{FF2B5EF4-FFF2-40B4-BE49-F238E27FC236}">
                <a16:creationId xmlns:a16="http://schemas.microsoft.com/office/drawing/2014/main" id="{D899969C-E23D-478D-B41E-F9DFB435C4E6}"/>
              </a:ext>
            </a:extLst>
          </p:cNvPr>
          <p:cNvSpPr/>
          <p:nvPr/>
        </p:nvSpPr>
        <p:spPr>
          <a:xfrm>
            <a:off x="196770" y="967989"/>
            <a:ext cx="914400" cy="9144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22565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F5C68-2A9D-407D-A117-785F5F9ED87D}"/>
              </a:ext>
            </a:extLst>
          </p:cNvPr>
          <p:cNvSpPr>
            <a:spLocks noGrp="1"/>
          </p:cNvSpPr>
          <p:nvPr>
            <p:ph type="title"/>
          </p:nvPr>
        </p:nvSpPr>
        <p:spPr>
          <a:xfrm>
            <a:off x="0" y="0"/>
            <a:ext cx="12192000" cy="868101"/>
          </a:xfrm>
          <a:solidFill>
            <a:schemeClr val="accent2">
              <a:lumMod val="20000"/>
              <a:lumOff val="80000"/>
            </a:schemeClr>
          </a:solidFill>
        </p:spPr>
        <p:txBody>
          <a:bodyPr>
            <a:normAutofit/>
          </a:bodyPr>
          <a:lstStyle/>
          <a:p>
            <a:r>
              <a:rPr lang="en-US" altLang="ja-JP" sz="3100" spc="-300" dirty="0">
                <a:latin typeface="BIZ UDPゴシック" panose="020B0400000000000000" pitchFamily="50" charset="-128"/>
                <a:ea typeface="BIZ UDPゴシック" panose="020B0400000000000000" pitchFamily="50" charset="-128"/>
              </a:rPr>
              <a:t>【</a:t>
            </a:r>
            <a:r>
              <a:rPr lang="ja-JP" altLang="en-US" sz="3100" spc="-300" dirty="0">
                <a:latin typeface="BIZ UDPゴシック" panose="020B0400000000000000" pitchFamily="50" charset="-128"/>
                <a:ea typeface="BIZ UDPゴシック" panose="020B0400000000000000" pitchFamily="50" charset="-128"/>
              </a:rPr>
              <a:t>認知症の理解編</a:t>
            </a:r>
            <a:r>
              <a:rPr lang="en-US" altLang="ja-JP" sz="3100" spc="-300" dirty="0">
                <a:latin typeface="BIZ UDPゴシック" panose="020B0400000000000000" pitchFamily="50" charset="-128"/>
                <a:ea typeface="BIZ UDPゴシック" panose="020B0400000000000000" pitchFamily="50" charset="-128"/>
              </a:rPr>
              <a:t>】</a:t>
            </a:r>
            <a:r>
              <a:rPr lang="ja-JP" altLang="en-US" sz="3100" spc="-300" dirty="0">
                <a:latin typeface="BIZ UDPゴシック" panose="020B0400000000000000" pitchFamily="50" charset="-128"/>
                <a:ea typeface="BIZ UDPゴシック" panose="020B0400000000000000" pitchFamily="50" charset="-128"/>
              </a:rPr>
              <a:t> 　</a:t>
            </a:r>
            <a:r>
              <a:rPr lang="ja-JP" altLang="en-US" sz="5400" spc="-300" dirty="0">
                <a:latin typeface="BIZ UDPゴシック" panose="020B0400000000000000" pitchFamily="50" charset="-128"/>
                <a:ea typeface="BIZ UDPゴシック" panose="020B0400000000000000" pitchFamily="50" charset="-128"/>
              </a:rPr>
              <a:t>認知症の人への基本的な対応</a:t>
            </a:r>
            <a:endParaRPr kumimoji="1" lang="ja-JP" altLang="en-US" sz="54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90D59FD-63B0-434B-9A49-F95EA4B4FCC3}"/>
              </a:ext>
            </a:extLst>
          </p:cNvPr>
          <p:cNvSpPr txBox="1"/>
          <p:nvPr/>
        </p:nvSpPr>
        <p:spPr>
          <a:xfrm>
            <a:off x="212436" y="868101"/>
            <a:ext cx="3660990" cy="584775"/>
          </a:xfrm>
          <a:prstGeom prst="rect">
            <a:avLst/>
          </a:prstGeom>
          <a:noFill/>
        </p:spPr>
        <p:txBody>
          <a:bodyPr wrap="square">
            <a:spAutoFit/>
          </a:bodyPr>
          <a:lstStyle/>
          <a:p>
            <a:pPr marL="0" indent="0">
              <a:lnSpc>
                <a:spcPct val="100000"/>
              </a:lnSpc>
              <a:spcBef>
                <a:spcPts val="0"/>
              </a:spcBef>
              <a:buNone/>
            </a:pPr>
            <a:r>
              <a:rPr lang="en-US" altLang="ja-JP" sz="3200" dirty="0">
                <a:solidFill>
                  <a:schemeClr val="accent2">
                    <a:lumMod val="50000"/>
                  </a:schemeClr>
                </a:solidFill>
                <a:latin typeface="BIZ UDPゴシック" panose="020B0400000000000000" pitchFamily="50" charset="-128"/>
                <a:ea typeface="BIZ UDPゴシック" panose="020B0400000000000000" pitchFamily="50" charset="-128"/>
              </a:rPr>
              <a:t>1</a:t>
            </a:r>
            <a:r>
              <a:rPr lang="ja-JP" altLang="en-US" sz="3200" dirty="0">
                <a:solidFill>
                  <a:schemeClr val="accent2">
                    <a:lumMod val="50000"/>
                  </a:schemeClr>
                </a:solidFill>
                <a:latin typeface="BIZ UDPゴシック" panose="020B0400000000000000" pitchFamily="50" charset="-128"/>
                <a:ea typeface="BIZ UDPゴシック" panose="020B0400000000000000" pitchFamily="50" charset="-128"/>
              </a:rPr>
              <a:t>　基本姿勢</a:t>
            </a:r>
          </a:p>
        </p:txBody>
      </p:sp>
      <p:pic>
        <p:nvPicPr>
          <p:cNvPr id="5" name="図 4">
            <a:extLst>
              <a:ext uri="{FF2B5EF4-FFF2-40B4-BE49-F238E27FC236}">
                <a16:creationId xmlns:a16="http://schemas.microsoft.com/office/drawing/2014/main" id="{13E97096-BAF5-4504-9AA6-24CE98FCB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0557" y="1323721"/>
            <a:ext cx="2989007" cy="5414957"/>
          </a:xfrm>
          <a:prstGeom prst="rect">
            <a:avLst/>
          </a:prstGeom>
        </p:spPr>
      </p:pic>
      <p:sp>
        <p:nvSpPr>
          <p:cNvPr id="15" name="テキスト ボックス 14">
            <a:extLst>
              <a:ext uri="{FF2B5EF4-FFF2-40B4-BE49-F238E27FC236}">
                <a16:creationId xmlns:a16="http://schemas.microsoft.com/office/drawing/2014/main" id="{BE61C1D7-F399-4F23-92FE-3DF3E3F744A5}"/>
              </a:ext>
            </a:extLst>
          </p:cNvPr>
          <p:cNvSpPr txBox="1"/>
          <p:nvPr/>
        </p:nvSpPr>
        <p:spPr>
          <a:xfrm>
            <a:off x="236913" y="1442228"/>
            <a:ext cx="8524702" cy="5370701"/>
          </a:xfrm>
          <a:prstGeom prst="rect">
            <a:avLst/>
          </a:prstGeom>
          <a:noFill/>
        </p:spPr>
        <p:txBody>
          <a:bodyPr wrap="square">
            <a:spAutoFit/>
          </a:bodyPr>
          <a:lstStyle/>
          <a:p>
            <a:pPr marL="266700" indent="-266700" algn="just"/>
            <a:r>
              <a:rPr lang="ja-JP" altLang="ja-JP" sz="2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〇高年齢者が増えるなか、誰もが自分や家族が認知症になる可能性がありますので、お客様のなかには、認知症の人もいることを理解しておくことが大切です。</a:t>
            </a:r>
            <a:endParaRPr lang="en-US" altLang="ja-JP" sz="2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39700" indent="-139700" algn="just"/>
            <a:endPar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66700" indent="-266700" algn="just"/>
            <a:r>
              <a:rPr lang="ja-JP" altLang="ja-JP" sz="2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〇認知機能が低下することに起因して、今までできていたことができなく</a:t>
            </a:r>
            <a:r>
              <a:rPr lang="ja-JP" altLang="en-US" sz="2300" kern="100" dirty="0">
                <a:latin typeface="BIZ UDPゴシック" panose="020B0400000000000000" pitchFamily="50" charset="-128"/>
                <a:ea typeface="BIZ UDPゴシック" panose="020B0400000000000000" pitchFamily="50" charset="-128"/>
                <a:cs typeface="Times New Roman" panose="02020603050405020304" pitchFamily="18" charset="0"/>
              </a:rPr>
              <a:t>なったりすると</a:t>
            </a:r>
            <a:r>
              <a:rPr lang="ja-JP" altLang="ja-JP" sz="2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、不安</a:t>
            </a:r>
            <a:r>
              <a:rPr lang="ja-JP" altLang="en-US" sz="2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焦燥感</a:t>
            </a:r>
            <a:r>
              <a:rPr lang="ja-JP" altLang="en-US" sz="2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混乱</a:t>
            </a:r>
            <a:r>
              <a:rPr lang="ja-JP" altLang="en-US" sz="2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に加え</a:t>
            </a:r>
            <a:r>
              <a:rPr lang="ja-JP" altLang="ja-JP" sz="2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失敗を責められて</a:t>
            </a:r>
            <a:r>
              <a:rPr lang="ja-JP" altLang="ja-JP" sz="2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自信を失</a:t>
            </a:r>
            <a:r>
              <a:rPr lang="ja-JP" altLang="en-US" sz="2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っていく傾向にあります</a:t>
            </a:r>
            <a:r>
              <a:rPr lang="ja-JP" altLang="ja-JP" sz="2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2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39700" indent="-139700" algn="just"/>
            <a:endPar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266700" indent="-266700" algn="just"/>
            <a:r>
              <a:rPr lang="ja-JP" altLang="ja-JP" sz="2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〇認知症の人に応対するときは偏見を持たずに、不安や混乱の状態にありがちな認知症の人の心理を汲んで、さりげなく接することが重要です。</a:t>
            </a:r>
            <a:endParaRPr lang="en-US" altLang="ja-JP" sz="2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39700" indent="-139700" algn="just"/>
            <a:endParaRPr lang="en-US"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39700" indent="-139700" algn="just"/>
            <a:r>
              <a:rPr lang="ja-JP" altLang="en-US" sz="2300" kern="100" dirty="0">
                <a:latin typeface="BIZ UDPゴシック" panose="020B0400000000000000" pitchFamily="50" charset="-128"/>
                <a:ea typeface="BIZ UDPゴシック" panose="020B0400000000000000" pitchFamily="50" charset="-128"/>
                <a:cs typeface="Times New Roman" panose="02020603050405020304" pitchFamily="18" charset="0"/>
              </a:rPr>
              <a:t>〇次の三つを心がけましょう。</a:t>
            </a:r>
            <a:endParaRPr lang="en-US" altLang="ja-JP" sz="2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39700" indent="-139700" algn="just"/>
            <a:endParaRPr lang="en-US" altLang="ja-JP" sz="23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39700" indent="-139700" algn="just"/>
            <a:endParaRPr lang="en-US" altLang="ja-JP" sz="23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139700" indent="-139700" algn="just"/>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しっかりと、落ち着いて、話を聞くことが重要です。</a:t>
            </a:r>
            <a:endParaRPr lang="en-US"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四角形: 角を丸くする 8">
            <a:extLst>
              <a:ext uri="{FF2B5EF4-FFF2-40B4-BE49-F238E27FC236}">
                <a16:creationId xmlns:a16="http://schemas.microsoft.com/office/drawing/2014/main" id="{72685F79-7B74-476A-801E-9A7075696464}"/>
              </a:ext>
            </a:extLst>
          </p:cNvPr>
          <p:cNvSpPr/>
          <p:nvPr/>
        </p:nvSpPr>
        <p:spPr>
          <a:xfrm>
            <a:off x="642971" y="5737275"/>
            <a:ext cx="1791854" cy="406400"/>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驚かせない</a:t>
            </a:r>
          </a:p>
        </p:txBody>
      </p:sp>
      <p:sp>
        <p:nvSpPr>
          <p:cNvPr id="16" name="四角形: 角を丸くする 15">
            <a:extLst>
              <a:ext uri="{FF2B5EF4-FFF2-40B4-BE49-F238E27FC236}">
                <a16:creationId xmlns:a16="http://schemas.microsoft.com/office/drawing/2014/main" id="{41758043-B46C-4140-95F9-E60EC710C281}"/>
              </a:ext>
            </a:extLst>
          </p:cNvPr>
          <p:cNvSpPr/>
          <p:nvPr/>
        </p:nvSpPr>
        <p:spPr>
          <a:xfrm>
            <a:off x="2711100" y="5732064"/>
            <a:ext cx="2175164" cy="406400"/>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ゆっくりと</a:t>
            </a:r>
          </a:p>
        </p:txBody>
      </p:sp>
      <p:sp>
        <p:nvSpPr>
          <p:cNvPr id="17" name="四角形: 角を丸くする 16">
            <a:extLst>
              <a:ext uri="{FF2B5EF4-FFF2-40B4-BE49-F238E27FC236}">
                <a16:creationId xmlns:a16="http://schemas.microsoft.com/office/drawing/2014/main" id="{A85C6ABA-23B0-4261-950F-F5B187C3DFD7}"/>
              </a:ext>
            </a:extLst>
          </p:cNvPr>
          <p:cNvSpPr/>
          <p:nvPr/>
        </p:nvSpPr>
        <p:spPr>
          <a:xfrm>
            <a:off x="5162539" y="5732064"/>
            <a:ext cx="3611418" cy="406400"/>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自尊</a:t>
            </a:r>
            <a:r>
              <a:rPr kumimoji="1" lang="ja-JP" altLang="en-US" sz="2400" b="1"/>
              <a:t>心を尊重する</a:t>
            </a:r>
            <a:endParaRPr kumimoji="1" lang="ja-JP" altLang="en-US" sz="2400" b="1" dirty="0"/>
          </a:p>
        </p:txBody>
      </p:sp>
    </p:spTree>
    <p:extLst>
      <p:ext uri="{BB962C8B-B14F-4D97-AF65-F5344CB8AC3E}">
        <p14:creationId xmlns:p14="http://schemas.microsoft.com/office/powerpoint/2010/main" val="373907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1489566-CE51-4D42-8ED0-E5EA1C658389}"/>
              </a:ext>
            </a:extLst>
          </p:cNvPr>
          <p:cNvSpPr>
            <a:spLocks noGrp="1"/>
          </p:cNvSpPr>
          <p:nvPr>
            <p:ph idx="1"/>
          </p:nvPr>
        </p:nvSpPr>
        <p:spPr>
          <a:xfrm>
            <a:off x="961623" y="982517"/>
            <a:ext cx="10268752" cy="639155"/>
          </a:xfrm>
        </p:spPr>
        <p:txBody>
          <a:bodyPr>
            <a:noAutofit/>
          </a:bodyPr>
          <a:lstStyle/>
          <a:p>
            <a:pPr marL="0" indent="0" algn="ctr">
              <a:lnSpc>
                <a:spcPct val="100000"/>
              </a:lnSpc>
              <a:spcBef>
                <a:spcPts val="600"/>
              </a:spcBef>
              <a:buNone/>
            </a:pPr>
            <a:r>
              <a:rPr lang="ja-JP" altLang="en-US" sz="3600" dirty="0">
                <a:latin typeface="BIZ UDPゴシック" panose="020B0400000000000000" pitchFamily="50" charset="-128"/>
                <a:ea typeface="BIZ UDPゴシック" panose="020B0400000000000000" pitchFamily="50" charset="-128"/>
              </a:rPr>
              <a:t>具体的な対応の</a:t>
            </a:r>
            <a:r>
              <a:rPr lang="en-US" altLang="ja-JP" sz="3600" dirty="0">
                <a:latin typeface="BIZ UDPゴシック" panose="020B0400000000000000" pitchFamily="50" charset="-128"/>
                <a:ea typeface="BIZ UDPゴシック" panose="020B0400000000000000" pitchFamily="50" charset="-128"/>
              </a:rPr>
              <a:t>7</a:t>
            </a:r>
            <a:r>
              <a:rPr lang="ja-JP" altLang="en-US" sz="3600" dirty="0">
                <a:latin typeface="BIZ UDPゴシック" panose="020B0400000000000000" pitchFamily="50" charset="-128"/>
                <a:ea typeface="BIZ UDPゴシック" panose="020B0400000000000000" pitchFamily="50" charset="-128"/>
              </a:rPr>
              <a:t>つのポイント</a:t>
            </a:r>
          </a:p>
        </p:txBody>
      </p:sp>
      <p:cxnSp>
        <p:nvCxnSpPr>
          <p:cNvPr id="6" name="直線コネクタ 5">
            <a:extLst>
              <a:ext uri="{FF2B5EF4-FFF2-40B4-BE49-F238E27FC236}">
                <a16:creationId xmlns:a16="http://schemas.microsoft.com/office/drawing/2014/main" id="{2279E023-2EE1-4A27-A06E-4F34F6DE32DF}"/>
              </a:ext>
            </a:extLst>
          </p:cNvPr>
          <p:cNvCxnSpPr/>
          <p:nvPr/>
        </p:nvCxnSpPr>
        <p:spPr>
          <a:xfrm>
            <a:off x="442451" y="1621672"/>
            <a:ext cx="1130709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F57B9E80-0984-43E2-B262-3BCBEAEDA09A}"/>
              </a:ext>
            </a:extLst>
          </p:cNvPr>
          <p:cNvGrpSpPr/>
          <p:nvPr/>
        </p:nvGrpSpPr>
        <p:grpSpPr>
          <a:xfrm>
            <a:off x="535783" y="2030472"/>
            <a:ext cx="6041998" cy="639156"/>
            <a:chOff x="535783" y="2473814"/>
            <a:chExt cx="6041998" cy="639156"/>
          </a:xfrm>
        </p:grpSpPr>
        <p:sp>
          <p:nvSpPr>
            <p:cNvPr id="11" name="四角形: 角を丸くする 10">
              <a:extLst>
                <a:ext uri="{FF2B5EF4-FFF2-40B4-BE49-F238E27FC236}">
                  <a16:creationId xmlns:a16="http://schemas.microsoft.com/office/drawing/2014/main" id="{D1C0B8D9-76A8-46EB-84A2-09B80F595DA3}"/>
                </a:ext>
              </a:extLst>
            </p:cNvPr>
            <p:cNvSpPr/>
            <p:nvPr/>
          </p:nvSpPr>
          <p:spPr>
            <a:xfrm>
              <a:off x="535783" y="2473815"/>
              <a:ext cx="889894" cy="639155"/>
            </a:xfrm>
            <a:prstGeom prst="roundRect">
              <a:avLst>
                <a:gd name="adj"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BIZ UDPゴシック" panose="020B0400000000000000" pitchFamily="50" charset="-128"/>
                  <a:ea typeface="BIZ UDPゴシック" panose="020B0400000000000000" pitchFamily="50" charset="-128"/>
                </a:rPr>
                <a:t>１．</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18" name="コンテンツ プレースホルダー 2">
              <a:extLst>
                <a:ext uri="{FF2B5EF4-FFF2-40B4-BE49-F238E27FC236}">
                  <a16:creationId xmlns:a16="http://schemas.microsoft.com/office/drawing/2014/main" id="{5D369310-1F2E-407A-95BA-67833E6D811D}"/>
                </a:ext>
              </a:extLst>
            </p:cNvPr>
            <p:cNvSpPr txBox="1">
              <a:spLocks/>
            </p:cNvSpPr>
            <p:nvPr/>
          </p:nvSpPr>
          <p:spPr>
            <a:xfrm>
              <a:off x="1406570" y="2473814"/>
              <a:ext cx="5171211" cy="6391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ja-JP" altLang="en-US" sz="3600" dirty="0">
                  <a:latin typeface="BIZ UDPゴシック" panose="020B0400000000000000" pitchFamily="50" charset="-128"/>
                  <a:ea typeface="BIZ UDPゴシック" panose="020B0400000000000000" pitchFamily="50" charset="-128"/>
                </a:rPr>
                <a:t>まずは見守る</a:t>
              </a:r>
            </a:p>
          </p:txBody>
        </p:sp>
      </p:grpSp>
      <p:grpSp>
        <p:nvGrpSpPr>
          <p:cNvPr id="4" name="グループ化 3">
            <a:extLst>
              <a:ext uri="{FF2B5EF4-FFF2-40B4-BE49-F238E27FC236}">
                <a16:creationId xmlns:a16="http://schemas.microsoft.com/office/drawing/2014/main" id="{FCAF3BDA-5C98-4EA6-A72D-3140FD001275}"/>
              </a:ext>
            </a:extLst>
          </p:cNvPr>
          <p:cNvGrpSpPr/>
          <p:nvPr/>
        </p:nvGrpSpPr>
        <p:grpSpPr>
          <a:xfrm>
            <a:off x="535783" y="3275719"/>
            <a:ext cx="6061105" cy="640213"/>
            <a:chOff x="535783" y="3834368"/>
            <a:chExt cx="6061105" cy="640213"/>
          </a:xfrm>
        </p:grpSpPr>
        <p:sp>
          <p:nvSpPr>
            <p:cNvPr id="12" name="四角形: 角を丸くする 11">
              <a:extLst>
                <a:ext uri="{FF2B5EF4-FFF2-40B4-BE49-F238E27FC236}">
                  <a16:creationId xmlns:a16="http://schemas.microsoft.com/office/drawing/2014/main" id="{0A42FD87-35DF-4C12-B308-3FF2591E64B7}"/>
                </a:ext>
              </a:extLst>
            </p:cNvPr>
            <p:cNvSpPr/>
            <p:nvPr/>
          </p:nvSpPr>
          <p:spPr>
            <a:xfrm>
              <a:off x="535783" y="3834368"/>
              <a:ext cx="889894" cy="639155"/>
            </a:xfrm>
            <a:prstGeom prst="roundRect">
              <a:avLst>
                <a:gd name="adj" fmla="val 50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atin typeface="BIZ UDPゴシック" panose="020B0400000000000000" pitchFamily="50" charset="-128"/>
                  <a:ea typeface="BIZ UDPゴシック" panose="020B0400000000000000" pitchFamily="50" charset="-128"/>
                </a:rPr>
                <a:t>２．</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19" name="コンテンツ プレースホルダー 2">
              <a:extLst>
                <a:ext uri="{FF2B5EF4-FFF2-40B4-BE49-F238E27FC236}">
                  <a16:creationId xmlns:a16="http://schemas.microsoft.com/office/drawing/2014/main" id="{F0A42D94-1278-4877-B396-7073469632D9}"/>
                </a:ext>
              </a:extLst>
            </p:cNvPr>
            <p:cNvSpPr txBox="1">
              <a:spLocks/>
            </p:cNvSpPr>
            <p:nvPr/>
          </p:nvSpPr>
          <p:spPr>
            <a:xfrm>
              <a:off x="1425677" y="3835426"/>
              <a:ext cx="5171211" cy="6391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ja-JP" altLang="en-US" sz="3600" dirty="0">
                  <a:latin typeface="BIZ UDPゴシック" panose="020B0400000000000000" pitchFamily="50" charset="-128"/>
                  <a:ea typeface="BIZ UDPゴシック" panose="020B0400000000000000" pitchFamily="50" charset="-128"/>
                </a:rPr>
                <a:t>余裕をもって対応する</a:t>
              </a:r>
            </a:p>
          </p:txBody>
        </p:sp>
      </p:grpSp>
      <p:grpSp>
        <p:nvGrpSpPr>
          <p:cNvPr id="7" name="グループ化 6">
            <a:extLst>
              <a:ext uri="{FF2B5EF4-FFF2-40B4-BE49-F238E27FC236}">
                <a16:creationId xmlns:a16="http://schemas.microsoft.com/office/drawing/2014/main" id="{81241C64-724D-4D51-9BD7-162DA5BD05F1}"/>
              </a:ext>
            </a:extLst>
          </p:cNvPr>
          <p:cNvGrpSpPr/>
          <p:nvPr/>
        </p:nvGrpSpPr>
        <p:grpSpPr>
          <a:xfrm>
            <a:off x="516676" y="4594549"/>
            <a:ext cx="6080212" cy="645336"/>
            <a:chOff x="516676" y="4553133"/>
            <a:chExt cx="6080212" cy="645336"/>
          </a:xfrm>
        </p:grpSpPr>
        <p:sp>
          <p:nvSpPr>
            <p:cNvPr id="13" name="四角形: 角を丸くする 12">
              <a:extLst>
                <a:ext uri="{FF2B5EF4-FFF2-40B4-BE49-F238E27FC236}">
                  <a16:creationId xmlns:a16="http://schemas.microsoft.com/office/drawing/2014/main" id="{E14D7CB7-1CFB-4D2E-9712-A6DF33D015F6}"/>
                </a:ext>
              </a:extLst>
            </p:cNvPr>
            <p:cNvSpPr/>
            <p:nvPr/>
          </p:nvSpPr>
          <p:spPr>
            <a:xfrm>
              <a:off x="516676" y="4559314"/>
              <a:ext cx="889894" cy="639155"/>
            </a:xfrm>
            <a:prstGeom prst="roundRect">
              <a:avLst>
                <a:gd name="adj"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atin typeface="BIZ UDPゴシック" panose="020B0400000000000000" pitchFamily="50" charset="-128"/>
                  <a:ea typeface="BIZ UDPゴシック" panose="020B0400000000000000" pitchFamily="50" charset="-128"/>
                </a:rPr>
                <a:t>３．</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20" name="コンテンツ プレースホルダー 2">
              <a:extLst>
                <a:ext uri="{FF2B5EF4-FFF2-40B4-BE49-F238E27FC236}">
                  <a16:creationId xmlns:a16="http://schemas.microsoft.com/office/drawing/2014/main" id="{CF18CF7E-79BF-437E-A82B-BA5C1ACFC125}"/>
                </a:ext>
              </a:extLst>
            </p:cNvPr>
            <p:cNvSpPr txBox="1">
              <a:spLocks/>
            </p:cNvSpPr>
            <p:nvPr/>
          </p:nvSpPr>
          <p:spPr>
            <a:xfrm>
              <a:off x="1425677" y="4553133"/>
              <a:ext cx="5171211" cy="6391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ja-JP" altLang="en-US" sz="3600" dirty="0">
                  <a:latin typeface="BIZ UDPゴシック" panose="020B0400000000000000" pitchFamily="50" charset="-128"/>
                  <a:ea typeface="BIZ UDPゴシック" panose="020B0400000000000000" pitchFamily="50" charset="-128"/>
                </a:rPr>
                <a:t>声をかけるときは一人で</a:t>
              </a:r>
            </a:p>
          </p:txBody>
        </p:sp>
      </p:grpSp>
      <p:grpSp>
        <p:nvGrpSpPr>
          <p:cNvPr id="22" name="グループ化 21">
            <a:extLst>
              <a:ext uri="{FF2B5EF4-FFF2-40B4-BE49-F238E27FC236}">
                <a16:creationId xmlns:a16="http://schemas.microsoft.com/office/drawing/2014/main" id="{4C3CB5A4-FC56-40F5-A96D-F44E8F3F4F33}"/>
              </a:ext>
            </a:extLst>
          </p:cNvPr>
          <p:cNvGrpSpPr/>
          <p:nvPr/>
        </p:nvGrpSpPr>
        <p:grpSpPr>
          <a:xfrm>
            <a:off x="516676" y="5911185"/>
            <a:ext cx="6080212" cy="639155"/>
            <a:chOff x="516676" y="5350744"/>
            <a:chExt cx="6080212" cy="639155"/>
          </a:xfrm>
        </p:grpSpPr>
        <p:sp>
          <p:nvSpPr>
            <p:cNvPr id="14" name="四角形: 角を丸くする 13">
              <a:extLst>
                <a:ext uri="{FF2B5EF4-FFF2-40B4-BE49-F238E27FC236}">
                  <a16:creationId xmlns:a16="http://schemas.microsoft.com/office/drawing/2014/main" id="{E2B3796F-A5BA-4D09-A018-46824469DF9C}"/>
                </a:ext>
              </a:extLst>
            </p:cNvPr>
            <p:cNvSpPr/>
            <p:nvPr/>
          </p:nvSpPr>
          <p:spPr>
            <a:xfrm>
              <a:off x="516676" y="5350744"/>
              <a:ext cx="889894" cy="639155"/>
            </a:xfrm>
            <a:prstGeom prst="roundRect">
              <a:avLst>
                <a:gd name="adj" fmla="val 50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atin typeface="BIZ UDPゴシック" panose="020B0400000000000000" pitchFamily="50" charset="-128"/>
                  <a:ea typeface="BIZ UDPゴシック" panose="020B0400000000000000" pitchFamily="50" charset="-128"/>
                </a:rPr>
                <a:t>４</a:t>
              </a:r>
              <a:r>
                <a:rPr kumimoji="1" lang="ja-JP" altLang="en-US" sz="3600" dirty="0">
                  <a:latin typeface="BIZ UDPゴシック" panose="020B0400000000000000" pitchFamily="50" charset="-128"/>
                  <a:ea typeface="BIZ UDPゴシック" panose="020B0400000000000000" pitchFamily="50" charset="-128"/>
                </a:rPr>
                <a:t>．</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21" name="コンテンツ プレースホルダー 2">
              <a:extLst>
                <a:ext uri="{FF2B5EF4-FFF2-40B4-BE49-F238E27FC236}">
                  <a16:creationId xmlns:a16="http://schemas.microsoft.com/office/drawing/2014/main" id="{714DCBBA-41CB-4821-8A99-DF058E40085F}"/>
                </a:ext>
              </a:extLst>
            </p:cNvPr>
            <p:cNvSpPr txBox="1">
              <a:spLocks/>
            </p:cNvSpPr>
            <p:nvPr/>
          </p:nvSpPr>
          <p:spPr>
            <a:xfrm>
              <a:off x="1425677" y="5350744"/>
              <a:ext cx="5171211" cy="6391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ja-JP" altLang="en-US" sz="3600" dirty="0">
                  <a:latin typeface="BIZ UDPゴシック" panose="020B0400000000000000" pitchFamily="50" charset="-128"/>
                  <a:ea typeface="BIZ UDPゴシック" panose="020B0400000000000000" pitchFamily="50" charset="-128"/>
                </a:rPr>
                <a:t>後ろから声をかけない</a:t>
              </a:r>
            </a:p>
          </p:txBody>
        </p:sp>
      </p:grpSp>
      <p:grpSp>
        <p:nvGrpSpPr>
          <p:cNvPr id="28" name="グループ化 27">
            <a:extLst>
              <a:ext uri="{FF2B5EF4-FFF2-40B4-BE49-F238E27FC236}">
                <a16:creationId xmlns:a16="http://schemas.microsoft.com/office/drawing/2014/main" id="{6EDE72B4-AB3C-4478-B7BD-DB88466BA476}"/>
              </a:ext>
            </a:extLst>
          </p:cNvPr>
          <p:cNvGrpSpPr/>
          <p:nvPr/>
        </p:nvGrpSpPr>
        <p:grpSpPr>
          <a:xfrm>
            <a:off x="6627982" y="2054279"/>
            <a:ext cx="5652509" cy="650241"/>
            <a:chOff x="6441168" y="2182988"/>
            <a:chExt cx="5652509" cy="650241"/>
          </a:xfrm>
        </p:grpSpPr>
        <p:sp>
          <p:nvSpPr>
            <p:cNvPr id="15" name="四角形: 角を丸くする 14">
              <a:extLst>
                <a:ext uri="{FF2B5EF4-FFF2-40B4-BE49-F238E27FC236}">
                  <a16:creationId xmlns:a16="http://schemas.microsoft.com/office/drawing/2014/main" id="{9BB4A4C9-8075-485D-B8CE-950B5244CE8F}"/>
                </a:ext>
              </a:extLst>
            </p:cNvPr>
            <p:cNvSpPr/>
            <p:nvPr/>
          </p:nvSpPr>
          <p:spPr>
            <a:xfrm>
              <a:off x="6441168" y="2194074"/>
              <a:ext cx="889894" cy="639155"/>
            </a:xfrm>
            <a:prstGeom prst="roundRect">
              <a:avLst>
                <a:gd name="adj"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atin typeface="BIZ UDPゴシック" panose="020B0400000000000000" pitchFamily="50" charset="-128"/>
                  <a:ea typeface="BIZ UDPゴシック" panose="020B0400000000000000" pitchFamily="50" charset="-128"/>
                </a:rPr>
                <a:t>５</a:t>
              </a:r>
              <a:r>
                <a:rPr kumimoji="1" lang="ja-JP" altLang="en-US" sz="3600" dirty="0">
                  <a:latin typeface="BIZ UDPゴシック" panose="020B0400000000000000" pitchFamily="50" charset="-128"/>
                  <a:ea typeface="BIZ UDPゴシック" panose="020B0400000000000000" pitchFamily="50" charset="-128"/>
                </a:rPr>
                <a:t>．</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0E6C13CD-495E-4D46-87ED-24E137ED203B}"/>
                </a:ext>
              </a:extLst>
            </p:cNvPr>
            <p:cNvSpPr txBox="1"/>
            <p:nvPr/>
          </p:nvSpPr>
          <p:spPr>
            <a:xfrm>
              <a:off x="7331062" y="2182988"/>
              <a:ext cx="4762615" cy="646331"/>
            </a:xfrm>
            <a:prstGeom prst="rect">
              <a:avLst/>
            </a:prstGeom>
            <a:noFill/>
          </p:spPr>
          <p:txBody>
            <a:bodyPr wrap="square">
              <a:spAutoFit/>
            </a:bodyPr>
            <a:lstStyle/>
            <a:p>
              <a:r>
                <a:rPr lang="ja-JP" altLang="en-US"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やさしい口調で</a:t>
              </a:r>
              <a:endParaRPr lang="ja-JP" altLang="en-US" sz="3600" dirty="0">
                <a:latin typeface="BIZ UDPゴシック" panose="020B0400000000000000" pitchFamily="50" charset="-128"/>
                <a:ea typeface="BIZ UDPゴシック" panose="020B0400000000000000" pitchFamily="50" charset="-128"/>
              </a:endParaRPr>
            </a:p>
          </p:txBody>
        </p:sp>
      </p:grpSp>
      <p:grpSp>
        <p:nvGrpSpPr>
          <p:cNvPr id="26" name="グループ化 25">
            <a:extLst>
              <a:ext uri="{FF2B5EF4-FFF2-40B4-BE49-F238E27FC236}">
                <a16:creationId xmlns:a16="http://schemas.microsoft.com/office/drawing/2014/main" id="{B76E33C2-90A7-44F9-833F-F8D5E40772D0}"/>
              </a:ext>
            </a:extLst>
          </p:cNvPr>
          <p:cNvGrpSpPr/>
          <p:nvPr/>
        </p:nvGrpSpPr>
        <p:grpSpPr>
          <a:xfrm>
            <a:off x="6617034" y="3017823"/>
            <a:ext cx="5152105" cy="1200329"/>
            <a:chOff x="6459717" y="2888211"/>
            <a:chExt cx="5152105" cy="1200329"/>
          </a:xfrm>
        </p:grpSpPr>
        <p:sp>
          <p:nvSpPr>
            <p:cNvPr id="16" name="四角形: 角を丸くする 15">
              <a:extLst>
                <a:ext uri="{FF2B5EF4-FFF2-40B4-BE49-F238E27FC236}">
                  <a16:creationId xmlns:a16="http://schemas.microsoft.com/office/drawing/2014/main" id="{C14EB080-9E06-48A7-9104-F737CEEC777F}"/>
                </a:ext>
              </a:extLst>
            </p:cNvPr>
            <p:cNvSpPr/>
            <p:nvPr/>
          </p:nvSpPr>
          <p:spPr>
            <a:xfrm>
              <a:off x="6459717" y="2966219"/>
              <a:ext cx="889894" cy="639155"/>
            </a:xfrm>
            <a:prstGeom prst="roundRect">
              <a:avLst>
                <a:gd name="adj" fmla="val 50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atin typeface="BIZ UDPゴシック" panose="020B0400000000000000" pitchFamily="50" charset="-128"/>
                  <a:ea typeface="BIZ UDPゴシック" panose="020B0400000000000000" pitchFamily="50" charset="-128"/>
                </a:rPr>
                <a:t>６．</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000206DE-D381-4316-A8A6-1FD253109BE1}"/>
                </a:ext>
              </a:extLst>
            </p:cNvPr>
            <p:cNvSpPr txBox="1"/>
            <p:nvPr/>
          </p:nvSpPr>
          <p:spPr>
            <a:xfrm>
              <a:off x="7349612" y="2888211"/>
              <a:ext cx="4262210" cy="1200329"/>
            </a:xfrm>
            <a:prstGeom prst="rect">
              <a:avLst/>
            </a:prstGeom>
            <a:noFill/>
          </p:spPr>
          <p:txBody>
            <a:bodyPr wrap="square">
              <a:spAutoFit/>
            </a:bodyPr>
            <a:lstStyle/>
            <a:p>
              <a:r>
                <a:rPr lang="ja-JP" altLang="en-US"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おだやかに、</a:t>
              </a:r>
              <a:endParaRPr lang="en-US" altLang="ja-JP"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はっきりした口調で</a:t>
              </a:r>
              <a:endParaRPr lang="ja-JP" altLang="en-US" sz="3600" dirty="0">
                <a:latin typeface="BIZ UDPゴシック" panose="020B0400000000000000" pitchFamily="50" charset="-128"/>
                <a:ea typeface="BIZ UDPゴシック" panose="020B0400000000000000" pitchFamily="50" charset="-128"/>
              </a:endParaRPr>
            </a:p>
          </p:txBody>
        </p:sp>
      </p:grpSp>
      <p:grpSp>
        <p:nvGrpSpPr>
          <p:cNvPr id="29" name="グループ化 28">
            <a:extLst>
              <a:ext uri="{FF2B5EF4-FFF2-40B4-BE49-F238E27FC236}">
                <a16:creationId xmlns:a16="http://schemas.microsoft.com/office/drawing/2014/main" id="{6461D0DD-3C6C-491C-A341-7D4F27F6E7A0}"/>
              </a:ext>
            </a:extLst>
          </p:cNvPr>
          <p:cNvGrpSpPr/>
          <p:nvPr/>
        </p:nvGrpSpPr>
        <p:grpSpPr>
          <a:xfrm>
            <a:off x="6627982" y="5599236"/>
            <a:ext cx="5652509" cy="1200329"/>
            <a:chOff x="6426418" y="5411255"/>
            <a:chExt cx="5652509" cy="1200329"/>
          </a:xfrm>
        </p:grpSpPr>
        <p:sp>
          <p:nvSpPr>
            <p:cNvPr id="17" name="四角形: 角を丸くする 16">
              <a:extLst>
                <a:ext uri="{FF2B5EF4-FFF2-40B4-BE49-F238E27FC236}">
                  <a16:creationId xmlns:a16="http://schemas.microsoft.com/office/drawing/2014/main" id="{D5A232D0-A51A-4890-84B0-F3CCA21D6CC7}"/>
                </a:ext>
              </a:extLst>
            </p:cNvPr>
            <p:cNvSpPr/>
            <p:nvPr/>
          </p:nvSpPr>
          <p:spPr>
            <a:xfrm>
              <a:off x="6426418" y="5418431"/>
              <a:ext cx="889894" cy="639155"/>
            </a:xfrm>
            <a:prstGeom prst="roundRect">
              <a:avLst>
                <a:gd name="adj"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atin typeface="BIZ UDPゴシック" panose="020B0400000000000000" pitchFamily="50" charset="-128"/>
                  <a:ea typeface="BIZ UDPゴシック" panose="020B0400000000000000" pitchFamily="50" charset="-128"/>
                </a:rPr>
                <a:t>７</a:t>
              </a:r>
              <a:r>
                <a:rPr kumimoji="1" lang="ja-JP" altLang="en-US" sz="3600" dirty="0">
                  <a:latin typeface="BIZ UDPゴシック" panose="020B0400000000000000" pitchFamily="50" charset="-128"/>
                  <a:ea typeface="BIZ UDPゴシック" panose="020B0400000000000000" pitchFamily="50" charset="-128"/>
                </a:rPr>
                <a:t>．</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373C98FE-412A-4213-81E9-6C0DA6D13784}"/>
                </a:ext>
              </a:extLst>
            </p:cNvPr>
            <p:cNvSpPr txBox="1"/>
            <p:nvPr/>
          </p:nvSpPr>
          <p:spPr>
            <a:xfrm>
              <a:off x="7316312" y="5411255"/>
              <a:ext cx="4762615" cy="1200329"/>
            </a:xfrm>
            <a:prstGeom prst="rect">
              <a:avLst/>
            </a:prstGeom>
            <a:noFill/>
          </p:spPr>
          <p:txBody>
            <a:bodyPr wrap="square">
              <a:spAutoFit/>
            </a:bodyPr>
            <a:lstStyle/>
            <a:p>
              <a:r>
                <a:rPr lang="ja-JP" altLang="en-US"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相手の言葉に</a:t>
              </a:r>
              <a:endParaRPr lang="en-US" altLang="ja-JP"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耳を傾け</a:t>
              </a:r>
              <a:r>
                <a:rPr lang="ja-JP" altLang="en-US" sz="3600" kern="100" dirty="0">
                  <a:latin typeface="BIZ UDPゴシック" panose="020B0400000000000000" pitchFamily="50" charset="-128"/>
                  <a:ea typeface="BIZ UDPゴシック" panose="020B0400000000000000" pitchFamily="50" charset="-128"/>
                  <a:cs typeface="Times New Roman" panose="02020603050405020304" pitchFamily="18" charset="0"/>
                </a:rPr>
                <a:t>る</a:t>
              </a:r>
              <a:endParaRPr lang="ja-JP" altLang="en-US" sz="3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pic>
        <p:nvPicPr>
          <p:cNvPr id="31" name="図 30">
            <a:extLst>
              <a:ext uri="{FF2B5EF4-FFF2-40B4-BE49-F238E27FC236}">
                <a16:creationId xmlns:a16="http://schemas.microsoft.com/office/drawing/2014/main" id="{989F67F5-B5EA-4F97-A7FB-3170FD41A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5638" y="4365932"/>
            <a:ext cx="2890685" cy="1189763"/>
          </a:xfrm>
          <a:prstGeom prst="rect">
            <a:avLst/>
          </a:prstGeom>
        </p:spPr>
      </p:pic>
      <p:sp>
        <p:nvSpPr>
          <p:cNvPr id="30" name="タイトル 1">
            <a:extLst>
              <a:ext uri="{FF2B5EF4-FFF2-40B4-BE49-F238E27FC236}">
                <a16:creationId xmlns:a16="http://schemas.microsoft.com/office/drawing/2014/main" id="{1FDC955F-CCFE-424D-A4EA-3A0D0AD7787B}"/>
              </a:ext>
            </a:extLst>
          </p:cNvPr>
          <p:cNvSpPr>
            <a:spLocks noGrp="1"/>
          </p:cNvSpPr>
          <p:nvPr>
            <p:ph type="title"/>
          </p:nvPr>
        </p:nvSpPr>
        <p:spPr>
          <a:xfrm>
            <a:off x="0" y="0"/>
            <a:ext cx="12192000" cy="868101"/>
          </a:xfrm>
          <a:solidFill>
            <a:schemeClr val="accent2">
              <a:lumMod val="20000"/>
              <a:lumOff val="80000"/>
            </a:schemeClr>
          </a:solidFill>
        </p:spPr>
        <p:txBody>
          <a:bodyPr>
            <a:normAutofit/>
          </a:bodyPr>
          <a:lstStyle/>
          <a:p>
            <a:r>
              <a:rPr lang="en-US" altLang="ja-JP" sz="3100" spc="-300" dirty="0">
                <a:latin typeface="BIZ UDPゴシック" panose="020B0400000000000000" pitchFamily="50" charset="-128"/>
                <a:ea typeface="BIZ UDPゴシック" panose="020B0400000000000000" pitchFamily="50" charset="-128"/>
              </a:rPr>
              <a:t>【</a:t>
            </a:r>
            <a:r>
              <a:rPr lang="ja-JP" altLang="en-US" sz="3100" spc="-300" dirty="0">
                <a:latin typeface="BIZ UDPゴシック" panose="020B0400000000000000" pitchFamily="50" charset="-128"/>
                <a:ea typeface="BIZ UDPゴシック" panose="020B0400000000000000" pitchFamily="50" charset="-128"/>
              </a:rPr>
              <a:t>認知症の理解編</a:t>
            </a:r>
            <a:r>
              <a:rPr lang="en-US" altLang="ja-JP" sz="3100" spc="-300" dirty="0">
                <a:latin typeface="BIZ UDPゴシック" panose="020B0400000000000000" pitchFamily="50" charset="-128"/>
                <a:ea typeface="BIZ UDPゴシック" panose="020B0400000000000000" pitchFamily="50" charset="-128"/>
              </a:rPr>
              <a:t>】</a:t>
            </a:r>
            <a:r>
              <a:rPr lang="ja-JP" altLang="en-US" sz="3100" spc="-300" dirty="0">
                <a:latin typeface="BIZ UDPゴシック" panose="020B0400000000000000" pitchFamily="50" charset="-128"/>
                <a:ea typeface="BIZ UDPゴシック" panose="020B0400000000000000" pitchFamily="50" charset="-128"/>
              </a:rPr>
              <a:t> 　</a:t>
            </a:r>
            <a:r>
              <a:rPr lang="ja-JP" altLang="en-US" sz="5400" spc="-300" dirty="0">
                <a:latin typeface="BIZ UDPゴシック" panose="020B0400000000000000" pitchFamily="50" charset="-128"/>
                <a:ea typeface="BIZ UDPゴシック" panose="020B0400000000000000" pitchFamily="50" charset="-128"/>
              </a:rPr>
              <a:t>認知症の人への基本的な対応</a:t>
            </a:r>
            <a:endParaRPr kumimoji="1" lang="ja-JP" altLang="en-US" sz="5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35696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6BF9E1C-E5C6-4579-BF79-CE0B36AC5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9564" y="1542136"/>
            <a:ext cx="2742369" cy="3662198"/>
          </a:xfrm>
          <a:prstGeom prst="rect">
            <a:avLst/>
          </a:prstGeom>
        </p:spPr>
      </p:pic>
      <p:sp>
        <p:nvSpPr>
          <p:cNvPr id="2" name="タイトル 1">
            <a:extLst>
              <a:ext uri="{FF2B5EF4-FFF2-40B4-BE49-F238E27FC236}">
                <a16:creationId xmlns:a16="http://schemas.microsoft.com/office/drawing/2014/main" id="{187F5C68-2A9D-407D-A117-785F5F9ED87D}"/>
              </a:ext>
            </a:extLst>
          </p:cNvPr>
          <p:cNvSpPr>
            <a:spLocks noGrp="1"/>
          </p:cNvSpPr>
          <p:nvPr>
            <p:ph type="title"/>
          </p:nvPr>
        </p:nvSpPr>
        <p:spPr>
          <a:xfrm>
            <a:off x="0" y="0"/>
            <a:ext cx="12192000" cy="868101"/>
          </a:xfrm>
          <a:solidFill>
            <a:schemeClr val="accent2">
              <a:lumMod val="40000"/>
              <a:lumOff val="60000"/>
            </a:schemeClr>
          </a:solidFill>
        </p:spPr>
        <p:txBody>
          <a:bodyPr>
            <a:normAutofit/>
          </a:bodyPr>
          <a:lstStyle/>
          <a:p>
            <a:pPr algn="ctr"/>
            <a:r>
              <a:rPr lang="ja-JP" altLang="en-US" sz="4800" spc="-300" dirty="0">
                <a:latin typeface="BIZ UDPゴシック" panose="020B0400000000000000" pitchFamily="50" charset="-128"/>
                <a:ea typeface="BIZ UDPゴシック" panose="020B0400000000000000" pitchFamily="50" charset="-128"/>
              </a:rPr>
              <a:t>安心して買い物を楽しんでいただくために</a:t>
            </a:r>
            <a:endParaRPr kumimoji="1" lang="ja-JP" altLang="en-US" sz="4800"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E1489566-CE51-4D42-8ED0-E5EA1C658389}"/>
              </a:ext>
            </a:extLst>
          </p:cNvPr>
          <p:cNvSpPr>
            <a:spLocks noGrp="1"/>
          </p:cNvSpPr>
          <p:nvPr>
            <p:ph idx="1"/>
          </p:nvPr>
        </p:nvSpPr>
        <p:spPr>
          <a:xfrm>
            <a:off x="212436" y="1540394"/>
            <a:ext cx="9227128" cy="3188624"/>
          </a:xfrm>
        </p:spPr>
        <p:txBody>
          <a:bodyPr>
            <a:noAutofit/>
          </a:bodyPr>
          <a:lstStyle/>
          <a:p>
            <a:pPr marL="0" indent="0">
              <a:lnSpc>
                <a:spcPct val="100000"/>
              </a:lnSpc>
              <a:spcBef>
                <a:spcPts val="0"/>
              </a:spcBef>
              <a:buNone/>
            </a:pPr>
            <a:r>
              <a:rPr lang="ja-JP" altLang="en-US" sz="2000" dirty="0">
                <a:latin typeface="BIZ UDPゴシック" panose="020B0400000000000000" pitchFamily="50" charset="-128"/>
                <a:ea typeface="BIZ UDPゴシック" panose="020B0400000000000000" pitchFamily="50" charset="-128"/>
              </a:rPr>
              <a:t>○認知症の人への対応は、基本的にすべてのお客さまへの</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接客対応と変わり</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ません。しっかりと話を聞き、相手の立場に立って考えることが基本です。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endParaRPr lang="en-US" altLang="ja-JP" sz="8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ja-JP" altLang="en-US" sz="2000" dirty="0">
                <a:latin typeface="BIZ UDPゴシック" panose="020B0400000000000000" pitchFamily="50" charset="-128"/>
                <a:ea typeface="BIZ UDPゴシック" panose="020B0400000000000000" pitchFamily="50" charset="-128"/>
              </a:rPr>
              <a:t>○ただ、その方がもしかすると認知症かもしれないこと、記憶障害による</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認知機能の低下などで不自由や不安を抱えているかもしれないことを</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念頭においた対応を心がけることが重要です。</a:t>
            </a:r>
          </a:p>
          <a:p>
            <a:pPr marL="0" indent="0">
              <a:lnSpc>
                <a:spcPct val="100000"/>
              </a:lnSpc>
              <a:spcBef>
                <a:spcPts val="0"/>
              </a:spcBef>
              <a:buNone/>
            </a:pPr>
            <a:r>
              <a:rPr lang="ja-JP" altLang="en-US" sz="800" dirty="0">
                <a:latin typeface="BIZ UDPゴシック" panose="020B0400000000000000" pitchFamily="50" charset="-128"/>
                <a:ea typeface="BIZ UDPゴシック" panose="020B0400000000000000" pitchFamily="50" charset="-128"/>
              </a:rPr>
              <a:t> </a:t>
            </a:r>
            <a:endParaRPr lang="en-US" altLang="ja-JP" sz="8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ja-JP" altLang="en-US" sz="2000" dirty="0">
                <a:latin typeface="BIZ UDPゴシック" panose="020B0400000000000000" pitchFamily="50" charset="-128"/>
                <a:ea typeface="BIZ UDPゴシック" panose="020B0400000000000000" pitchFamily="50" charset="-128"/>
              </a:rPr>
              <a:t>○認知症の人の行動の理由は一人ひとり違います。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ja-JP" altLang="en-US" sz="2000" dirty="0">
                <a:latin typeface="BIZ UDPゴシック" panose="020B0400000000000000" pitchFamily="50" charset="-128"/>
                <a:ea typeface="BIZ UDPゴシック" panose="020B0400000000000000" pitchFamily="50" charset="-128"/>
              </a:rPr>
              <a:t>　 同じように見える行動であっても、それぞれ個別の背景があり、</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それぞれに応じた接し方が求められます。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ja-JP" altLang="en-US" sz="2000" dirty="0">
                <a:latin typeface="BIZ UDPゴシック" panose="020B0400000000000000" pitchFamily="50" charset="-128"/>
                <a:ea typeface="BIZ UDPゴシック" panose="020B0400000000000000" pitchFamily="50" charset="-128"/>
              </a:rPr>
              <a:t>　 つまり、すべての事例に対応できる完璧な接し方はありません。</a:t>
            </a:r>
            <a:endParaRPr lang="en-US" altLang="ja-JP" sz="20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90D59FD-63B0-434B-9A49-F95EA4B4FCC3}"/>
              </a:ext>
            </a:extLst>
          </p:cNvPr>
          <p:cNvSpPr txBox="1"/>
          <p:nvPr/>
        </p:nvSpPr>
        <p:spPr>
          <a:xfrm>
            <a:off x="212436" y="978986"/>
            <a:ext cx="11153654" cy="584775"/>
          </a:xfrm>
          <a:prstGeom prst="rect">
            <a:avLst/>
          </a:prstGeom>
          <a:noFill/>
        </p:spPr>
        <p:txBody>
          <a:bodyPr wrap="square">
            <a:spAutoFit/>
          </a:bodyPr>
          <a:lstStyle/>
          <a:p>
            <a:pPr marL="0" indent="0">
              <a:lnSpc>
                <a:spcPct val="100000"/>
              </a:lnSpc>
              <a:spcBef>
                <a:spcPts val="0"/>
              </a:spcBef>
              <a:buNone/>
            </a:pPr>
            <a:r>
              <a:rPr lang="ja-JP" altLang="en-US" sz="3200" dirty="0">
                <a:solidFill>
                  <a:schemeClr val="accent2">
                    <a:lumMod val="50000"/>
                  </a:schemeClr>
                </a:solidFill>
                <a:latin typeface="BIZ UDPゴシック" panose="020B0400000000000000" pitchFamily="50" charset="-128"/>
                <a:ea typeface="BIZ UDPゴシック" panose="020B0400000000000000" pitchFamily="50" charset="-128"/>
              </a:rPr>
              <a:t>接し方は一律ではありません</a:t>
            </a:r>
          </a:p>
        </p:txBody>
      </p:sp>
      <p:sp>
        <p:nvSpPr>
          <p:cNvPr id="7" name="テキスト ボックス 6">
            <a:extLst>
              <a:ext uri="{FF2B5EF4-FFF2-40B4-BE49-F238E27FC236}">
                <a16:creationId xmlns:a16="http://schemas.microsoft.com/office/drawing/2014/main" id="{8683C0FD-E432-427E-8C28-DE4E77A52F0C}"/>
              </a:ext>
            </a:extLst>
          </p:cNvPr>
          <p:cNvSpPr txBox="1"/>
          <p:nvPr/>
        </p:nvSpPr>
        <p:spPr>
          <a:xfrm>
            <a:off x="212436" y="4662089"/>
            <a:ext cx="11153654" cy="584775"/>
          </a:xfrm>
          <a:prstGeom prst="rect">
            <a:avLst/>
          </a:prstGeom>
          <a:noFill/>
        </p:spPr>
        <p:txBody>
          <a:bodyPr wrap="square">
            <a:spAutoFit/>
          </a:bodyPr>
          <a:lstStyle/>
          <a:p>
            <a:pPr marL="0" indent="0">
              <a:lnSpc>
                <a:spcPct val="100000"/>
              </a:lnSpc>
              <a:spcBef>
                <a:spcPts val="0"/>
              </a:spcBef>
              <a:buNone/>
            </a:pPr>
            <a:r>
              <a:rPr lang="ja-JP" altLang="en-US" sz="3200" dirty="0">
                <a:solidFill>
                  <a:schemeClr val="accent2">
                    <a:lumMod val="50000"/>
                  </a:schemeClr>
                </a:solidFill>
                <a:latin typeface="BIZ UDPゴシック" panose="020B0400000000000000" pitchFamily="50" charset="-128"/>
                <a:ea typeface="BIZ UDPゴシック" panose="020B0400000000000000" pitchFamily="50" charset="-128"/>
              </a:rPr>
              <a:t>さまざまな事情を抱えるお客さまに対する環境整備</a:t>
            </a:r>
          </a:p>
        </p:txBody>
      </p:sp>
      <p:sp>
        <p:nvSpPr>
          <p:cNvPr id="8" name="コンテンツ プレースホルダー 2">
            <a:extLst>
              <a:ext uri="{FF2B5EF4-FFF2-40B4-BE49-F238E27FC236}">
                <a16:creationId xmlns:a16="http://schemas.microsoft.com/office/drawing/2014/main" id="{148F8613-F766-435D-B033-1B736DF56FD1}"/>
              </a:ext>
            </a:extLst>
          </p:cNvPr>
          <p:cNvSpPr txBox="1">
            <a:spLocks/>
          </p:cNvSpPr>
          <p:nvPr/>
        </p:nvSpPr>
        <p:spPr>
          <a:xfrm>
            <a:off x="212436" y="5231422"/>
            <a:ext cx="11979564" cy="15682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○当社では、さまざまな事情を抱えるお客さまが安心して買い物を楽しんでいただけるよう、</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0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　 以下の環境整備を推進します。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20000"/>
              </a:lnSpc>
              <a:spcBef>
                <a:spcPts val="0"/>
              </a:spcBef>
              <a:buFont typeface="Arial" panose="020B0604020202020204" pitchFamily="34" charset="0"/>
              <a:buNone/>
            </a:pPr>
            <a:r>
              <a:rPr lang="en-US" altLang="ja-JP" sz="2000" dirty="0">
                <a:latin typeface="BIZ UDPゴシック" panose="020B0400000000000000" pitchFamily="50" charset="-128"/>
                <a:ea typeface="BIZ UDPゴシック" panose="020B0400000000000000" pitchFamily="50" charset="-128"/>
              </a:rPr>
              <a:t> </a:t>
            </a:r>
          </a:p>
          <a:p>
            <a:pPr marL="0" indent="0">
              <a:lnSpc>
                <a:spcPct val="100000"/>
              </a:lnSpc>
              <a:spcBef>
                <a:spcPts val="0"/>
              </a:spcBef>
              <a:buFont typeface="Arial" panose="020B0604020202020204" pitchFamily="34" charset="0"/>
              <a:buNone/>
            </a:pP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 スローレジ設置店舗の整備</a:t>
            </a:r>
            <a:endParaRPr lang="en-US" altLang="ja-JP" sz="200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20000"/>
              </a:lnSpc>
              <a:spcBef>
                <a:spcPts val="0"/>
              </a:spcBef>
              <a:spcAft>
                <a:spcPts val="0"/>
              </a:spcAft>
              <a:buClrTx/>
              <a:buSzTx/>
              <a:buFont typeface="Arial" panose="020B0604020202020204" pitchFamily="34" charset="0"/>
              <a:buNone/>
              <a:tabLst/>
              <a:defRPr/>
            </a:pPr>
            <a:endParaRPr kumimoji="0" lang="en-US" altLang="ja-JP" sz="2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20000"/>
              </a:lnSpc>
              <a:spcBef>
                <a:spcPts val="0"/>
              </a:spcBef>
              <a:spcAft>
                <a:spcPts val="0"/>
              </a:spcAft>
              <a:buClrTx/>
              <a:buSzTx/>
              <a:buFont typeface="Arial" panose="020B0604020202020204" pitchFamily="34" charset="0"/>
              <a:buNone/>
              <a:tabLst/>
              <a:defRPr/>
            </a:pPr>
            <a:endParaRPr kumimoji="0" lang="en-US" altLang="ja-JP" sz="2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indent="0">
              <a:lnSpc>
                <a:spcPct val="100000"/>
              </a:lnSpc>
              <a:spcBef>
                <a:spcPts val="0"/>
              </a:spcBef>
              <a:buFont typeface="Arial" panose="020B0604020202020204" pitchFamily="34" charset="0"/>
              <a:buNone/>
            </a:pPr>
            <a:r>
              <a:rPr lang="ja-JP" altLang="en-US" sz="2000" dirty="0">
                <a:latin typeface="BIZ UDPゴシック" panose="020B0400000000000000" pitchFamily="50" charset="-128"/>
                <a:ea typeface="BIZ UDPゴシック" panose="020B0400000000000000" pitchFamily="50" charset="-128"/>
              </a:rPr>
              <a:t>　　  ・ 認知症の人にも分かりやすい店内案内掲示／商品の陳列</a:t>
            </a:r>
            <a:endParaRPr lang="en-US" altLang="ja-JP"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1488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F5C68-2A9D-407D-A117-785F5F9ED87D}"/>
              </a:ext>
            </a:extLst>
          </p:cNvPr>
          <p:cNvSpPr>
            <a:spLocks noGrp="1"/>
          </p:cNvSpPr>
          <p:nvPr>
            <p:ph type="title"/>
          </p:nvPr>
        </p:nvSpPr>
        <p:spPr>
          <a:xfrm>
            <a:off x="0" y="0"/>
            <a:ext cx="12192000" cy="868101"/>
          </a:xfrm>
          <a:solidFill>
            <a:schemeClr val="accent2">
              <a:lumMod val="20000"/>
              <a:lumOff val="80000"/>
            </a:schemeClr>
          </a:solidFill>
        </p:spPr>
        <p:txBody>
          <a:bodyPr>
            <a:normAutofit/>
          </a:bodyPr>
          <a:lstStyle/>
          <a:p>
            <a:pPr algn="ctr"/>
            <a:r>
              <a:rPr lang="ja-JP" altLang="en-US" sz="3600" dirty="0">
                <a:latin typeface="BIZ UDPゴシック" panose="020B0400000000000000" pitchFamily="50" charset="-128"/>
                <a:ea typeface="BIZ UDPゴシック" panose="020B0400000000000000" pitchFamily="50" charset="-128"/>
              </a:rPr>
              <a:t>高齢者の認知症とは異なる若年性認知症への対応</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D7B809ED-8A7F-410B-B894-77A80A1BB850}"/>
              </a:ext>
            </a:extLst>
          </p:cNvPr>
          <p:cNvSpPr/>
          <p:nvPr/>
        </p:nvSpPr>
        <p:spPr>
          <a:xfrm>
            <a:off x="780074" y="1736845"/>
            <a:ext cx="3388803" cy="3847213"/>
          </a:xfrm>
          <a:prstGeom prst="roundRect">
            <a:avLst/>
          </a:prstGeom>
          <a:solidFill>
            <a:schemeClr val="accent4">
              <a:lumMod val="20000"/>
              <a:lumOff val="80000"/>
            </a:schemeClr>
          </a:solidFill>
          <a:ln w="222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kumimoji="1" lang="en-US" altLang="ja-JP" dirty="0">
                <a:solidFill>
                  <a:schemeClr val="tx1"/>
                </a:solidFill>
                <a:latin typeface="BIZ UDPゴシック" panose="020B0400000000000000" pitchFamily="50" charset="-128"/>
                <a:ea typeface="BIZ UDPゴシック" panose="020B0400000000000000" pitchFamily="50" charset="-128"/>
              </a:rPr>
              <a:t>64</a:t>
            </a:r>
            <a:r>
              <a:rPr kumimoji="1" lang="ja-JP" altLang="en-US" dirty="0">
                <a:solidFill>
                  <a:schemeClr val="tx1"/>
                </a:solidFill>
                <a:latin typeface="BIZ UDPゴシック" panose="020B0400000000000000" pitchFamily="50" charset="-128"/>
                <a:ea typeface="BIZ UDPゴシック" panose="020B0400000000000000" pitchFamily="50" charset="-128"/>
              </a:rPr>
              <a:t>歳以下で発症する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認知症の総称で、</a:t>
            </a:r>
            <a:r>
              <a:rPr kumimoji="1" lang="en-US" altLang="ja-JP" dirty="0">
                <a:solidFill>
                  <a:schemeClr val="tx1"/>
                </a:solidFill>
                <a:latin typeface="BIZ UDPゴシック" panose="020B0400000000000000" pitchFamily="50" charset="-128"/>
                <a:ea typeface="BIZ UDPゴシック" panose="020B0400000000000000" pitchFamily="50" charset="-128"/>
              </a:rPr>
              <a:t>2020</a:t>
            </a:r>
            <a:r>
              <a:rPr kumimoji="1" lang="ja-JP" altLang="en-US" dirty="0">
                <a:solidFill>
                  <a:schemeClr val="tx1"/>
                </a:solidFill>
                <a:latin typeface="BIZ UDPゴシック" panose="020B0400000000000000" pitchFamily="50" charset="-128"/>
                <a:ea typeface="BIZ UDPゴシック" panose="020B0400000000000000" pitchFamily="50" charset="-128"/>
              </a:rPr>
              <a:t>年</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lang="en-US" altLang="ja-JP" dirty="0">
                <a:solidFill>
                  <a:schemeClr val="tx1"/>
                </a:solidFill>
                <a:latin typeface="BIZ UDPゴシック" panose="020B0400000000000000" pitchFamily="50" charset="-128"/>
                <a:ea typeface="BIZ UDPゴシック" panose="020B0400000000000000" pitchFamily="50" charset="-128"/>
              </a:rPr>
              <a:t>  </a:t>
            </a:r>
            <a:r>
              <a:rPr kumimoji="1" lang="en-US" altLang="ja-JP" dirty="0">
                <a:solidFill>
                  <a:schemeClr val="tx1"/>
                </a:solidFill>
                <a:latin typeface="BIZ UDPゴシック" panose="020B0400000000000000" pitchFamily="50" charset="-128"/>
                <a:ea typeface="BIZ UDPゴシック" panose="020B0400000000000000" pitchFamily="50" charset="-128"/>
              </a:rPr>
              <a:t>3</a:t>
            </a:r>
            <a:r>
              <a:rPr kumimoji="1" lang="ja-JP" altLang="en-US" dirty="0">
                <a:solidFill>
                  <a:schemeClr val="tx1"/>
                </a:solidFill>
                <a:latin typeface="BIZ UDPゴシック" panose="020B0400000000000000" pitchFamily="50" charset="-128"/>
                <a:ea typeface="BIZ UDPゴシック" panose="020B0400000000000000" pitchFamily="50" charset="-128"/>
              </a:rPr>
              <a:t>月現在、約</a:t>
            </a:r>
            <a:r>
              <a:rPr kumimoji="1" lang="en-US" altLang="ja-JP" dirty="0">
                <a:solidFill>
                  <a:schemeClr val="tx1"/>
                </a:solidFill>
                <a:latin typeface="BIZ UDPゴシック" panose="020B0400000000000000" pitchFamily="50" charset="-128"/>
                <a:ea typeface="BIZ UDPゴシック" panose="020B0400000000000000" pitchFamily="50" charset="-128"/>
              </a:rPr>
              <a:t>3</a:t>
            </a:r>
            <a:r>
              <a:rPr kumimoji="1" lang="ja-JP" altLang="en-US" dirty="0">
                <a:solidFill>
                  <a:schemeClr val="tx1"/>
                </a:solidFill>
                <a:latin typeface="BIZ UDPゴシック" panose="020B0400000000000000" pitchFamily="50" charset="-128"/>
                <a:ea typeface="BIZ UDPゴシック" panose="020B0400000000000000" pitchFamily="50" charset="-128"/>
              </a:rPr>
              <a:t>万</a:t>
            </a:r>
            <a:r>
              <a:rPr kumimoji="1" lang="en-US" altLang="ja-JP" dirty="0">
                <a:solidFill>
                  <a:schemeClr val="tx1"/>
                </a:solidFill>
                <a:latin typeface="BIZ UDPゴシック" panose="020B0400000000000000" pitchFamily="50" charset="-128"/>
                <a:ea typeface="BIZ UDPゴシック" panose="020B0400000000000000" pitchFamily="50" charset="-128"/>
              </a:rPr>
              <a:t>6000</a:t>
            </a:r>
            <a:r>
              <a:rPr kumimoji="1" lang="ja-JP" altLang="en-US" dirty="0">
                <a:solidFill>
                  <a:schemeClr val="tx1"/>
                </a:solidFill>
                <a:latin typeface="BIZ UDPゴシック" panose="020B0400000000000000" pitchFamily="50" charset="-128"/>
                <a:ea typeface="BIZ UDPゴシック" panose="020B0400000000000000" pitchFamily="50" charset="-128"/>
              </a:rPr>
              <a:t>人</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が若年性認知症と推計され</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ています。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 若年で発症する認知症は </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高齢者の認知症より、</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わかりにくいことに加え、</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周囲の人そして家族も、</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若くして認知症を発症した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ことを理解し、受け入れる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のに時間がかかります。</a:t>
            </a:r>
          </a:p>
        </p:txBody>
      </p:sp>
      <p:sp>
        <p:nvSpPr>
          <p:cNvPr id="34" name="テキスト ボックス 33">
            <a:extLst>
              <a:ext uri="{FF2B5EF4-FFF2-40B4-BE49-F238E27FC236}">
                <a16:creationId xmlns:a16="http://schemas.microsoft.com/office/drawing/2014/main" id="{659B007C-FE3A-44BC-B212-F09F76E4BA3C}"/>
              </a:ext>
            </a:extLst>
          </p:cNvPr>
          <p:cNvSpPr txBox="1"/>
          <p:nvPr/>
        </p:nvSpPr>
        <p:spPr>
          <a:xfrm>
            <a:off x="780074" y="6212615"/>
            <a:ext cx="10736529" cy="338554"/>
          </a:xfrm>
          <a:prstGeom prst="rect">
            <a:avLst/>
          </a:prstGeom>
          <a:noFill/>
          <a:ln w="25400">
            <a:solidFill>
              <a:schemeClr val="accent2"/>
            </a:solidFill>
          </a:ln>
        </p:spPr>
        <p:txBody>
          <a:bodyPr wrap="square" rtlCol="0">
            <a:spAutoFit/>
          </a:bodyPr>
          <a:lstStyle/>
          <a:p>
            <a:pPr algn="ctr"/>
            <a:r>
              <a:rPr lang="ja-JP" altLang="en-US" sz="1600" dirty="0">
                <a:latin typeface="BIZ UDPゴシック" panose="020B0400000000000000" pitchFamily="50" charset="-128"/>
                <a:ea typeface="BIZ UDPゴシック" panose="020B0400000000000000" pitchFamily="50" charset="-128"/>
              </a:rPr>
              <a:t>全国若年性認知症支援センター「ダウンロード集」　</a:t>
            </a:r>
            <a:r>
              <a:rPr lang="en-US" altLang="ja-JP" sz="1600" dirty="0">
                <a:latin typeface="BIZ UDPゴシック" panose="020B0400000000000000" pitchFamily="50" charset="-128"/>
                <a:ea typeface="BIZ UDPゴシック" panose="020B0400000000000000" pitchFamily="50" charset="-128"/>
                <a:hlinkClick r:id="rId2"/>
              </a:rPr>
              <a:t>https://y-ninchisyotel.net/information/download/</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1F811794-ADC1-4023-802B-63D67AF7B81A}"/>
              </a:ext>
            </a:extLst>
          </p:cNvPr>
          <p:cNvSpPr txBox="1"/>
          <p:nvPr/>
        </p:nvSpPr>
        <p:spPr>
          <a:xfrm>
            <a:off x="723462" y="1143011"/>
            <a:ext cx="3505275" cy="523220"/>
          </a:xfrm>
          <a:prstGeom prst="rect">
            <a:avLst/>
          </a:prstGeom>
          <a:noFill/>
        </p:spPr>
        <p:txBody>
          <a:bodyPr wrap="square">
            <a:spAutoFit/>
          </a:bodyPr>
          <a:lstStyle/>
          <a:p>
            <a:pPr marL="0" indent="0" algn="ctr">
              <a:lnSpc>
                <a:spcPct val="100000"/>
              </a:lnSpc>
              <a:spcBef>
                <a:spcPts val="0"/>
              </a:spcBef>
              <a:buNone/>
            </a:pPr>
            <a:r>
              <a:rPr lang="ja-JP" altLang="en-US" sz="2800" dirty="0">
                <a:solidFill>
                  <a:schemeClr val="accent2">
                    <a:lumMod val="50000"/>
                  </a:schemeClr>
                </a:solidFill>
                <a:latin typeface="BIZ UDPゴシック" panose="020B0400000000000000" pitchFamily="50" charset="-128"/>
                <a:ea typeface="BIZ UDPゴシック" panose="020B0400000000000000" pitchFamily="50" charset="-128"/>
              </a:rPr>
              <a:t>若年性認知症とは</a:t>
            </a:r>
          </a:p>
        </p:txBody>
      </p:sp>
      <p:sp>
        <p:nvSpPr>
          <p:cNvPr id="36" name="テキスト ボックス 35">
            <a:extLst>
              <a:ext uri="{FF2B5EF4-FFF2-40B4-BE49-F238E27FC236}">
                <a16:creationId xmlns:a16="http://schemas.microsoft.com/office/drawing/2014/main" id="{4CCC4997-BC5E-45E8-9042-1E7D2122D8D2}"/>
              </a:ext>
            </a:extLst>
          </p:cNvPr>
          <p:cNvSpPr txBox="1"/>
          <p:nvPr/>
        </p:nvSpPr>
        <p:spPr>
          <a:xfrm>
            <a:off x="4453937" y="1060269"/>
            <a:ext cx="3388802" cy="867930"/>
          </a:xfrm>
          <a:prstGeom prst="rect">
            <a:avLst/>
          </a:prstGeom>
          <a:noFill/>
        </p:spPr>
        <p:txBody>
          <a:bodyPr wrap="square">
            <a:spAutoFit/>
          </a:bodyPr>
          <a:lstStyle/>
          <a:p>
            <a:pPr marL="0" indent="0" algn="ctr">
              <a:lnSpc>
                <a:spcPct val="90000"/>
              </a:lnSpc>
              <a:spcBef>
                <a:spcPts val="0"/>
              </a:spcBef>
              <a:buNone/>
            </a:pPr>
            <a:r>
              <a:rPr lang="ja-JP" altLang="en-US" sz="2800" dirty="0">
                <a:solidFill>
                  <a:schemeClr val="accent2">
                    <a:lumMod val="50000"/>
                  </a:schemeClr>
                </a:solidFill>
                <a:latin typeface="BIZ UDPゴシック" panose="020B0400000000000000" pitchFamily="50" charset="-128"/>
                <a:ea typeface="BIZ UDPゴシック" panose="020B0400000000000000" pitchFamily="50" charset="-128"/>
              </a:rPr>
              <a:t>若年性認知症の人</a:t>
            </a:r>
            <a:endParaRPr lang="en-US" altLang="ja-JP" sz="2800" dirty="0">
              <a:solidFill>
                <a:schemeClr val="accent2">
                  <a:lumMod val="50000"/>
                </a:schemeClr>
              </a:solidFill>
              <a:latin typeface="BIZ UDPゴシック" panose="020B0400000000000000" pitchFamily="50" charset="-128"/>
              <a:ea typeface="BIZ UDPゴシック" panose="020B0400000000000000" pitchFamily="50" charset="-128"/>
            </a:endParaRPr>
          </a:p>
          <a:p>
            <a:pPr marL="0" indent="0" algn="ctr">
              <a:lnSpc>
                <a:spcPct val="90000"/>
              </a:lnSpc>
              <a:spcBef>
                <a:spcPts val="0"/>
              </a:spcBef>
              <a:buNone/>
            </a:pPr>
            <a:r>
              <a:rPr lang="ja-JP" altLang="en-US" sz="2800" dirty="0">
                <a:solidFill>
                  <a:schemeClr val="accent2">
                    <a:lumMod val="50000"/>
                  </a:schemeClr>
                </a:solidFill>
                <a:latin typeface="BIZ UDPゴシック" panose="020B0400000000000000" pitchFamily="50" charset="-128"/>
                <a:ea typeface="BIZ UDPゴシック" panose="020B0400000000000000" pitchFamily="50" charset="-128"/>
              </a:rPr>
              <a:t>がかかえる問題</a:t>
            </a:r>
          </a:p>
        </p:txBody>
      </p:sp>
      <p:sp>
        <p:nvSpPr>
          <p:cNvPr id="37" name="テキスト ボックス 36">
            <a:extLst>
              <a:ext uri="{FF2B5EF4-FFF2-40B4-BE49-F238E27FC236}">
                <a16:creationId xmlns:a16="http://schemas.microsoft.com/office/drawing/2014/main" id="{E15F2873-98C6-48CC-9593-B28F29A276BE}"/>
              </a:ext>
            </a:extLst>
          </p:cNvPr>
          <p:cNvSpPr txBox="1"/>
          <p:nvPr/>
        </p:nvSpPr>
        <p:spPr>
          <a:xfrm>
            <a:off x="8127800" y="1017763"/>
            <a:ext cx="3388803" cy="867930"/>
          </a:xfrm>
          <a:prstGeom prst="rect">
            <a:avLst/>
          </a:prstGeom>
          <a:noFill/>
        </p:spPr>
        <p:txBody>
          <a:bodyPr wrap="square">
            <a:spAutoFit/>
          </a:bodyPr>
          <a:lstStyle/>
          <a:p>
            <a:pPr marL="0" indent="0" algn="ctr">
              <a:lnSpc>
                <a:spcPct val="90000"/>
              </a:lnSpc>
              <a:spcBef>
                <a:spcPts val="0"/>
              </a:spcBef>
              <a:buNone/>
            </a:pPr>
            <a:r>
              <a:rPr lang="ja-JP" altLang="en-US" sz="2800" dirty="0">
                <a:solidFill>
                  <a:schemeClr val="accent2">
                    <a:lumMod val="50000"/>
                  </a:schemeClr>
                </a:solidFill>
                <a:latin typeface="BIZ UDPゴシック" panose="020B0400000000000000" pitchFamily="50" charset="-128"/>
                <a:ea typeface="BIZ UDPゴシック" panose="020B0400000000000000" pitchFamily="50" charset="-128"/>
              </a:rPr>
              <a:t>就労の継続と</a:t>
            </a:r>
          </a:p>
          <a:p>
            <a:pPr marL="0" indent="0" algn="ctr">
              <a:lnSpc>
                <a:spcPct val="90000"/>
              </a:lnSpc>
              <a:spcBef>
                <a:spcPts val="0"/>
              </a:spcBef>
              <a:buNone/>
            </a:pPr>
            <a:r>
              <a:rPr lang="ja-JP" altLang="en-US" sz="2800" dirty="0">
                <a:solidFill>
                  <a:schemeClr val="accent2">
                    <a:lumMod val="50000"/>
                  </a:schemeClr>
                </a:solidFill>
                <a:latin typeface="BIZ UDPゴシック" panose="020B0400000000000000" pitchFamily="50" charset="-128"/>
                <a:ea typeface="BIZ UDPゴシック" panose="020B0400000000000000" pitchFamily="50" charset="-128"/>
              </a:rPr>
              <a:t>そのための対応</a:t>
            </a:r>
          </a:p>
        </p:txBody>
      </p:sp>
      <p:sp>
        <p:nvSpPr>
          <p:cNvPr id="38" name="四角形: 角を丸くする 37">
            <a:extLst>
              <a:ext uri="{FF2B5EF4-FFF2-40B4-BE49-F238E27FC236}">
                <a16:creationId xmlns:a16="http://schemas.microsoft.com/office/drawing/2014/main" id="{C00BBE8A-96D2-43A8-AD99-40BD88FCDE2C}"/>
              </a:ext>
            </a:extLst>
          </p:cNvPr>
          <p:cNvSpPr/>
          <p:nvPr/>
        </p:nvSpPr>
        <p:spPr>
          <a:xfrm>
            <a:off x="4453937" y="1899553"/>
            <a:ext cx="3388803" cy="3684505"/>
          </a:xfrm>
          <a:prstGeom prst="roundRect">
            <a:avLst/>
          </a:prstGeom>
          <a:solidFill>
            <a:schemeClr val="accent4">
              <a:lumMod val="20000"/>
              <a:lumOff val="80000"/>
            </a:schemeClr>
          </a:solidFill>
          <a:ln w="222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2000" dirty="0">
                <a:solidFill>
                  <a:schemeClr val="tx1"/>
                </a:solidFill>
                <a:latin typeface="BIZ UDPゴシック" panose="020B0400000000000000" pitchFamily="50" charset="-128"/>
                <a:ea typeface="BIZ UDPゴシック" panose="020B0400000000000000" pitchFamily="50" charset="-128"/>
              </a:rPr>
              <a:t>・ 若年性認知症の人は</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en-US" altLang="ja-JP"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働き盛りで、就学期の</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en-US" altLang="ja-JP"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子どもがいる場合も多  </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en-US" altLang="ja-JP"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くあります。</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en-US" altLang="ja-JP"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そのため、休職や退職</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en-US" altLang="ja-JP"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により、経済的に困窮</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en-US" altLang="ja-JP"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する可能性があります。</a:t>
            </a:r>
          </a:p>
        </p:txBody>
      </p:sp>
      <p:sp>
        <p:nvSpPr>
          <p:cNvPr id="39" name="四角形: 角を丸くする 38">
            <a:extLst>
              <a:ext uri="{FF2B5EF4-FFF2-40B4-BE49-F238E27FC236}">
                <a16:creationId xmlns:a16="http://schemas.microsoft.com/office/drawing/2014/main" id="{7606D5D2-E814-4346-B4C7-FB3BE60F0615}"/>
              </a:ext>
            </a:extLst>
          </p:cNvPr>
          <p:cNvSpPr/>
          <p:nvPr/>
        </p:nvSpPr>
        <p:spPr>
          <a:xfrm>
            <a:off x="8127800" y="1885693"/>
            <a:ext cx="3388803" cy="3684505"/>
          </a:xfrm>
          <a:prstGeom prst="roundRect">
            <a:avLst/>
          </a:prstGeom>
          <a:solidFill>
            <a:schemeClr val="accent4">
              <a:lumMod val="20000"/>
              <a:lumOff val="80000"/>
            </a:schemeClr>
          </a:solidFill>
          <a:ln w="222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 雇用の継続は、症状の</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r>
              <a:rPr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進行を緩やかにし、</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r>
              <a:rPr lang="en-US" altLang="ja-JP"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経済的困窮を最小限に</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r>
              <a:rPr lang="en-US" altLang="ja-JP"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抑えることとなります。</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000" dirty="0">
                <a:solidFill>
                  <a:schemeClr val="tx1"/>
                </a:solidFill>
                <a:latin typeface="BIZ UDPゴシック" panose="020B0400000000000000" pitchFamily="50" charset="-128"/>
                <a:ea typeface="BIZ UDPゴシック" panose="020B0400000000000000" pitchFamily="50" charset="-128"/>
              </a:rPr>
              <a:t>・ 企業の理解、社員への</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r>
              <a:rPr lang="en-US" altLang="ja-JP"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啓発、産業医、専門医と</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r>
              <a:rPr lang="en-US" altLang="ja-JP"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労務管理者、家族との連</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r>
              <a:rPr lang="en-US" altLang="ja-JP"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携、支援制度の活用など</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r>
              <a:rPr lang="en-US" altLang="ja-JP"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の対策が必要です。</a:t>
            </a:r>
          </a:p>
        </p:txBody>
      </p:sp>
      <p:sp>
        <p:nvSpPr>
          <p:cNvPr id="45" name="テキスト ボックス 44">
            <a:extLst>
              <a:ext uri="{FF2B5EF4-FFF2-40B4-BE49-F238E27FC236}">
                <a16:creationId xmlns:a16="http://schemas.microsoft.com/office/drawing/2014/main" id="{C7FB8951-FF8F-441B-9ECB-0E4F177EC8BE}"/>
              </a:ext>
            </a:extLst>
          </p:cNvPr>
          <p:cNvSpPr txBox="1"/>
          <p:nvPr/>
        </p:nvSpPr>
        <p:spPr>
          <a:xfrm>
            <a:off x="703006" y="5807857"/>
            <a:ext cx="10911919" cy="338554"/>
          </a:xfrm>
          <a:prstGeom prst="rect">
            <a:avLst/>
          </a:prstGeom>
          <a:noFill/>
        </p:spPr>
        <p:txBody>
          <a:bodyPr wrap="square">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参考</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若年性認知症に関する企業向けのパンフレット等は以下の</a:t>
            </a:r>
            <a:r>
              <a:rPr lang="en-US" altLang="ja-JP" sz="1600" dirty="0">
                <a:latin typeface="BIZ UDPゴシック" panose="020B0400000000000000" pitchFamily="50" charset="-128"/>
                <a:ea typeface="BIZ UDPゴシック" panose="020B0400000000000000" pitchFamily="50" charset="-128"/>
              </a:rPr>
              <a:t>URL</a:t>
            </a:r>
            <a:r>
              <a:rPr lang="ja-JP" altLang="en-US" sz="1600" dirty="0">
                <a:latin typeface="BIZ UDPゴシック" panose="020B0400000000000000" pitchFamily="50" charset="-128"/>
                <a:ea typeface="BIZ UDPゴシック" panose="020B0400000000000000" pitchFamily="50" charset="-128"/>
              </a:rPr>
              <a:t>を参考にしてください。</a:t>
            </a:r>
          </a:p>
        </p:txBody>
      </p:sp>
    </p:spTree>
    <p:extLst>
      <p:ext uri="{BB962C8B-B14F-4D97-AF65-F5344CB8AC3E}">
        <p14:creationId xmlns:p14="http://schemas.microsoft.com/office/powerpoint/2010/main" val="2939200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F5C68-2A9D-407D-A117-785F5F9ED87D}"/>
              </a:ext>
            </a:extLst>
          </p:cNvPr>
          <p:cNvSpPr>
            <a:spLocks noGrp="1"/>
          </p:cNvSpPr>
          <p:nvPr>
            <p:ph type="title"/>
          </p:nvPr>
        </p:nvSpPr>
        <p:spPr>
          <a:xfrm>
            <a:off x="0" y="0"/>
            <a:ext cx="12192000" cy="868101"/>
          </a:xfrm>
          <a:solidFill>
            <a:schemeClr val="accent2">
              <a:lumMod val="40000"/>
              <a:lumOff val="60000"/>
            </a:schemeClr>
          </a:solidFill>
        </p:spPr>
        <p:txBody>
          <a:bodyPr>
            <a:normAutofit fontScale="90000"/>
          </a:bodyPr>
          <a:lstStyle/>
          <a:p>
            <a:r>
              <a:rPr lang="en-US" altLang="ja-JP" sz="3100" spc="-300" dirty="0">
                <a:latin typeface="BIZ UDPゴシック" panose="020B0400000000000000" pitchFamily="50" charset="-128"/>
                <a:ea typeface="BIZ UDPゴシック" panose="020B0400000000000000" pitchFamily="50" charset="-128"/>
              </a:rPr>
              <a:t>【</a:t>
            </a:r>
            <a:r>
              <a:rPr lang="ja-JP" altLang="en-US" sz="3100" spc="-300" dirty="0">
                <a:latin typeface="BIZ UDPゴシック" panose="020B0400000000000000" pitchFamily="50" charset="-128"/>
                <a:ea typeface="BIZ UDPゴシック" panose="020B0400000000000000" pitchFamily="50" charset="-128"/>
              </a:rPr>
              <a:t>事例編</a:t>
            </a:r>
            <a:r>
              <a:rPr lang="en-US" altLang="ja-JP" sz="3100" spc="-300" dirty="0">
                <a:latin typeface="BIZ UDPゴシック" panose="020B0400000000000000" pitchFamily="50" charset="-128"/>
                <a:ea typeface="BIZ UDPゴシック" panose="020B0400000000000000" pitchFamily="50" charset="-128"/>
              </a:rPr>
              <a:t>】</a:t>
            </a:r>
            <a:r>
              <a:rPr lang="ja-JP" altLang="en-US" sz="3100" spc="-300" dirty="0">
                <a:latin typeface="BIZ UDPゴシック" panose="020B0400000000000000" pitchFamily="50" charset="-128"/>
                <a:ea typeface="BIZ UDPゴシック" panose="020B0400000000000000" pitchFamily="50" charset="-128"/>
              </a:rPr>
              <a:t>　</a:t>
            </a:r>
            <a:r>
              <a:rPr kumimoji="1" lang="ja-JP" altLang="en-US" b="0" i="0" u="none" strike="noStrike" kern="1200" cap="none" spc="-300" normalizeH="0" baseline="0" noProof="0" dirty="0">
                <a:ln>
                  <a:noFill/>
                </a:ln>
                <a:effectLst/>
                <a:uLnTx/>
                <a:uFillTx/>
                <a:latin typeface="BIZ UDPゴシック" panose="020B0400000000000000" pitchFamily="50" charset="-128"/>
                <a:ea typeface="BIZ UDPゴシック" panose="020B0400000000000000" pitchFamily="50" charset="-128"/>
                <a:cs typeface="+mj-cs"/>
              </a:rPr>
              <a:t>認知症の人が安心して買い物を続けられるために</a:t>
            </a:r>
            <a:endParaRPr kumimoji="1" lang="ja-JP" altLang="en-US"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992C1590-EDAB-4115-95EE-747E65128E5A}"/>
              </a:ext>
            </a:extLst>
          </p:cNvPr>
          <p:cNvSpPr txBox="1"/>
          <p:nvPr/>
        </p:nvSpPr>
        <p:spPr>
          <a:xfrm>
            <a:off x="192177" y="937434"/>
            <a:ext cx="1228437" cy="466281"/>
          </a:xfrm>
          <a:prstGeom prst="rect">
            <a:avLst/>
          </a:prstGeom>
          <a:noFill/>
        </p:spPr>
        <p:txBody>
          <a:bodyPr wrap="square">
            <a:spAutoFit/>
          </a:bodyPr>
          <a:lstStyle/>
          <a:p>
            <a:pPr marL="0" indent="0">
              <a:lnSpc>
                <a:spcPct val="90000"/>
              </a:lnSpc>
              <a:spcBef>
                <a:spcPts val="0"/>
              </a:spcBef>
              <a:buNone/>
            </a:pPr>
            <a:r>
              <a:rPr lang="ja-JP" altLang="en-US" sz="2700" dirty="0">
                <a:solidFill>
                  <a:schemeClr val="accent2">
                    <a:lumMod val="50000"/>
                  </a:schemeClr>
                </a:solidFill>
                <a:latin typeface="BIZ UDPゴシック" panose="020B0400000000000000" pitchFamily="50" charset="-128"/>
                <a:ea typeface="BIZ UDPゴシック" panose="020B0400000000000000" pitchFamily="50" charset="-128"/>
              </a:rPr>
              <a:t>事例❶</a:t>
            </a:r>
          </a:p>
        </p:txBody>
      </p:sp>
      <p:cxnSp>
        <p:nvCxnSpPr>
          <p:cNvPr id="9" name="直線コネクタ 8">
            <a:extLst>
              <a:ext uri="{FF2B5EF4-FFF2-40B4-BE49-F238E27FC236}">
                <a16:creationId xmlns:a16="http://schemas.microsoft.com/office/drawing/2014/main" id="{DD20192F-F065-4003-A3A7-1403F7768356}"/>
              </a:ext>
            </a:extLst>
          </p:cNvPr>
          <p:cNvCxnSpPr>
            <a:cxnSpLocks/>
          </p:cNvCxnSpPr>
          <p:nvPr/>
        </p:nvCxnSpPr>
        <p:spPr>
          <a:xfrm>
            <a:off x="192177" y="1447075"/>
            <a:ext cx="11724520" cy="0"/>
          </a:xfrm>
          <a:prstGeom prst="line">
            <a:avLst/>
          </a:prstGeom>
          <a:ln w="3810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FE5EB37-B5B5-4686-870E-7224654496B8}"/>
              </a:ext>
            </a:extLst>
          </p:cNvPr>
          <p:cNvSpPr txBox="1"/>
          <p:nvPr/>
        </p:nvSpPr>
        <p:spPr>
          <a:xfrm>
            <a:off x="1270596" y="937434"/>
            <a:ext cx="8696037" cy="466281"/>
          </a:xfrm>
          <a:prstGeom prst="rect">
            <a:avLst/>
          </a:prstGeom>
          <a:noFill/>
        </p:spPr>
        <p:txBody>
          <a:bodyPr wrap="square">
            <a:spAutoFit/>
          </a:bodyPr>
          <a:lstStyle/>
          <a:p>
            <a:pPr marL="0" indent="0">
              <a:lnSpc>
                <a:spcPct val="90000"/>
              </a:lnSpc>
              <a:spcBef>
                <a:spcPts val="0"/>
              </a:spcBef>
              <a:buNone/>
            </a:pPr>
            <a:r>
              <a:rPr lang="ja-JP" altLang="en-US" sz="2700" dirty="0">
                <a:latin typeface="BIZ UDPゴシック" panose="020B0400000000000000" pitchFamily="50" charset="-128"/>
                <a:ea typeface="BIZ UDPゴシック" panose="020B0400000000000000" pitchFamily="50" charset="-128"/>
              </a:rPr>
              <a:t>毎回同じものを買う</a:t>
            </a:r>
          </a:p>
        </p:txBody>
      </p:sp>
      <p:sp>
        <p:nvSpPr>
          <p:cNvPr id="5" name="四角形: 角を丸くする 4">
            <a:extLst>
              <a:ext uri="{FF2B5EF4-FFF2-40B4-BE49-F238E27FC236}">
                <a16:creationId xmlns:a16="http://schemas.microsoft.com/office/drawing/2014/main" id="{A983314F-5ED2-45D7-B4CF-20BF30702634}"/>
              </a:ext>
            </a:extLst>
          </p:cNvPr>
          <p:cNvSpPr/>
          <p:nvPr/>
        </p:nvSpPr>
        <p:spPr>
          <a:xfrm>
            <a:off x="154262" y="1522034"/>
            <a:ext cx="3523003" cy="195135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dirty="0">
                <a:solidFill>
                  <a:schemeClr val="accent5">
                    <a:lumMod val="75000"/>
                  </a:schemeClr>
                </a:solidFill>
                <a:latin typeface="BIZ UDPゴシック" panose="020B0400000000000000" pitchFamily="50" charset="-128"/>
                <a:ea typeface="BIZ UDPゴシック" panose="020B0400000000000000" pitchFamily="50" charset="-128"/>
              </a:rPr>
              <a:t>● </a:t>
            </a:r>
            <a:r>
              <a:rPr kumimoji="1" lang="ja-JP" altLang="en-US" sz="2200" dirty="0">
                <a:solidFill>
                  <a:schemeClr val="tx1"/>
                </a:solidFill>
                <a:latin typeface="BIZ UDPゴシック" panose="020B0400000000000000" pitchFamily="50" charset="-128"/>
                <a:ea typeface="BIZ UDPゴシック" panose="020B0400000000000000" pitchFamily="50" charset="-128"/>
              </a:rPr>
              <a:t>同じ商品を毎日のよう</a:t>
            </a:r>
            <a:endParaRPr kumimoji="1" lang="en-US" altLang="ja-JP" sz="22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2200" dirty="0">
                <a:solidFill>
                  <a:schemeClr val="tx1"/>
                </a:solidFill>
                <a:latin typeface="BIZ UDPゴシック" panose="020B0400000000000000" pitchFamily="50" charset="-128"/>
                <a:ea typeface="BIZ UDPゴシック" panose="020B0400000000000000" pitchFamily="50" charset="-128"/>
              </a:rPr>
              <a:t>    </a:t>
            </a:r>
            <a:r>
              <a:rPr kumimoji="1" lang="ja-JP" altLang="en-US" sz="2200" dirty="0">
                <a:solidFill>
                  <a:schemeClr val="tx1"/>
                </a:solidFill>
                <a:latin typeface="BIZ UDPゴシック" panose="020B0400000000000000" pitchFamily="50" charset="-128"/>
                <a:ea typeface="BIZ UDPゴシック" panose="020B0400000000000000" pitchFamily="50" charset="-128"/>
              </a:rPr>
              <a:t>に購入する。</a:t>
            </a:r>
            <a:endParaRPr kumimoji="1" lang="en-US" altLang="ja-JP" sz="22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200" dirty="0">
                <a:solidFill>
                  <a:schemeClr val="accent5">
                    <a:lumMod val="75000"/>
                  </a:schemeClr>
                </a:solidFill>
                <a:latin typeface="BIZ UDPゴシック" panose="020B0400000000000000" pitchFamily="50" charset="-128"/>
                <a:ea typeface="BIZ UDPゴシック" panose="020B0400000000000000" pitchFamily="50" charset="-128"/>
              </a:rPr>
              <a:t>●</a:t>
            </a:r>
            <a:r>
              <a:rPr kumimoji="1" lang="ja-JP" altLang="en-US" sz="2200" dirty="0">
                <a:solidFill>
                  <a:schemeClr val="tx1"/>
                </a:solidFill>
                <a:latin typeface="BIZ UDPゴシック" panose="020B0400000000000000" pitchFamily="50" charset="-128"/>
                <a:ea typeface="BIZ UDPゴシック" panose="020B0400000000000000" pitchFamily="50" charset="-128"/>
              </a:rPr>
              <a:t> 一日に何度も同じもの</a:t>
            </a:r>
            <a:endParaRPr kumimoji="1" lang="en-US" altLang="ja-JP" sz="22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2200" dirty="0">
                <a:solidFill>
                  <a:schemeClr val="tx1"/>
                </a:solidFill>
                <a:latin typeface="BIZ UDPゴシック" panose="020B0400000000000000" pitchFamily="50" charset="-128"/>
                <a:ea typeface="BIZ UDPゴシック" panose="020B0400000000000000" pitchFamily="50" charset="-128"/>
              </a:rPr>
              <a:t>    </a:t>
            </a:r>
            <a:r>
              <a:rPr kumimoji="1" lang="ja-JP" altLang="en-US" sz="2200" dirty="0">
                <a:solidFill>
                  <a:schemeClr val="tx1"/>
                </a:solidFill>
                <a:latin typeface="BIZ UDPゴシック" panose="020B0400000000000000" pitchFamily="50" charset="-128"/>
                <a:ea typeface="BIZ UDPゴシック" panose="020B0400000000000000" pitchFamily="50" charset="-128"/>
              </a:rPr>
              <a:t>を買っていく。</a:t>
            </a:r>
          </a:p>
        </p:txBody>
      </p:sp>
      <p:sp>
        <p:nvSpPr>
          <p:cNvPr id="14" name="四角形: 角を丸くする 13">
            <a:extLst>
              <a:ext uri="{FF2B5EF4-FFF2-40B4-BE49-F238E27FC236}">
                <a16:creationId xmlns:a16="http://schemas.microsoft.com/office/drawing/2014/main" id="{888372AF-9B76-44B9-AADD-CC8423BFD7B9}"/>
              </a:ext>
            </a:extLst>
          </p:cNvPr>
          <p:cNvSpPr/>
          <p:nvPr/>
        </p:nvSpPr>
        <p:spPr>
          <a:xfrm>
            <a:off x="4267201" y="1736203"/>
            <a:ext cx="7649495" cy="17101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marL="176213"/>
            <a:r>
              <a:rPr kumimoji="1" lang="ja-JP" altLang="en-US" sz="2000" dirty="0">
                <a:solidFill>
                  <a:schemeClr val="accent2">
                    <a:lumMod val="75000"/>
                  </a:schemeClr>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記憶力の低下により、買ったことや家にあることを忘れて</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marL="176213"/>
            <a:r>
              <a:rPr lang="en-US" altLang="ja-JP"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しまう。</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marL="176213"/>
            <a:endParaRPr kumimoji="1" lang="ja-JP" altLang="en-US" sz="200" dirty="0">
              <a:solidFill>
                <a:schemeClr val="tx1"/>
              </a:solidFill>
              <a:latin typeface="BIZ UDPゴシック" panose="020B0400000000000000" pitchFamily="50" charset="-128"/>
              <a:ea typeface="BIZ UDPゴシック" panose="020B0400000000000000" pitchFamily="50" charset="-128"/>
            </a:endParaRPr>
          </a:p>
          <a:p>
            <a:pPr marL="176213"/>
            <a:r>
              <a:rPr lang="ja-JP" altLang="en-US" sz="2000" dirty="0">
                <a:solidFill>
                  <a:schemeClr val="accent2">
                    <a:lumMod val="75000"/>
                  </a:schemeClr>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手元にないと不安で同じ商品を何度も買い込んでしまう。</a:t>
            </a:r>
          </a:p>
          <a:p>
            <a:pPr marL="176213"/>
            <a:endParaRPr lang="en-US" altLang="ja-JP" sz="200" dirty="0">
              <a:solidFill>
                <a:schemeClr val="accent2">
                  <a:lumMod val="75000"/>
                </a:schemeClr>
              </a:solidFill>
              <a:latin typeface="BIZ UDPゴシック" panose="020B0400000000000000" pitchFamily="50" charset="-128"/>
              <a:ea typeface="BIZ UDPゴシック" panose="020B0400000000000000" pitchFamily="50" charset="-128"/>
            </a:endParaRPr>
          </a:p>
          <a:p>
            <a:pPr marL="176213"/>
            <a:r>
              <a:rPr lang="ja-JP" altLang="en-US" sz="2000" dirty="0">
                <a:solidFill>
                  <a:schemeClr val="accent2">
                    <a:lumMod val="75000"/>
                  </a:schemeClr>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認知症による障害により、同じ言動を繰り返す常同行為</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marL="176213"/>
            <a:r>
              <a:rPr lang="en-US" altLang="ja-JP"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（同じ行為を繰り返す）として現れることがある。</a:t>
            </a:r>
          </a:p>
        </p:txBody>
      </p:sp>
      <p:sp>
        <p:nvSpPr>
          <p:cNvPr id="15" name="四角形: 角を丸くする 14">
            <a:extLst>
              <a:ext uri="{FF2B5EF4-FFF2-40B4-BE49-F238E27FC236}">
                <a16:creationId xmlns:a16="http://schemas.microsoft.com/office/drawing/2014/main" id="{2BE6A694-7449-4FAC-95F6-358410500D39}"/>
              </a:ext>
            </a:extLst>
          </p:cNvPr>
          <p:cNvSpPr/>
          <p:nvPr/>
        </p:nvSpPr>
        <p:spPr>
          <a:xfrm>
            <a:off x="154262" y="3854187"/>
            <a:ext cx="11762434" cy="2802252"/>
          </a:xfrm>
          <a:prstGeom prst="roundRect">
            <a:avLst/>
          </a:prstGeom>
          <a:solidFill>
            <a:schemeClr val="accent4">
              <a:lumMod val="20000"/>
              <a:lumOff val="80000"/>
            </a:schemeClr>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nchorCtr="0"/>
          <a:lstStyle/>
          <a:p>
            <a:endParaRPr kumimoji="1" lang="en-US" altLang="ja-JP" sz="500" dirty="0">
              <a:solidFill>
                <a:schemeClr val="tx1"/>
              </a:solidFill>
              <a:latin typeface="BIZ UDPゴシック" panose="020B0400000000000000" pitchFamily="50" charset="-128"/>
              <a:ea typeface="BIZ UDPゴシック" panose="020B0400000000000000" pitchFamily="50" charset="-128"/>
            </a:endParaRPr>
          </a:p>
          <a:p>
            <a:pPr marL="176213"/>
            <a:r>
              <a:rPr kumimoji="1" lang="ja-JP" altLang="en-US" b="1" dirty="0">
                <a:solidFill>
                  <a:schemeClr val="accent3">
                    <a:lumMod val="75000"/>
                  </a:schemeClr>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 「昨日もお買い上げになりましたよ」「また買うのですか」「前にも買ったことをお忘れですか？」など、</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176213"/>
            <a:r>
              <a:rPr lang="ja-JP" altLang="en-US"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もの忘れによる相手の行動を否定するような言葉は使わない。</a:t>
            </a:r>
          </a:p>
          <a:p>
            <a:pPr marL="176213"/>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176213"/>
            <a:r>
              <a:rPr kumimoji="1" lang="ja-JP" altLang="en-US" b="1" dirty="0">
                <a:solidFill>
                  <a:schemeClr val="accent3">
                    <a:lumMod val="75000"/>
                  </a:schemeClr>
                </a:solidFill>
                <a:latin typeface="BIZ UDPゴシック" panose="020B0400000000000000" pitchFamily="50" charset="-128"/>
                <a:ea typeface="BIZ UDPゴシック" panose="020B0400000000000000" pitchFamily="50" charset="-128"/>
              </a:rPr>
              <a:t>✕</a:t>
            </a:r>
            <a:r>
              <a:rPr kumimoji="1"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もの忘れを指摘して不安にさせない。</a:t>
            </a:r>
          </a:p>
          <a:p>
            <a:pPr marL="176213"/>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176213"/>
            <a:r>
              <a:rPr lang="ja-JP" altLang="en-US" dirty="0">
                <a:solidFill>
                  <a:schemeClr val="accent4">
                    <a:lumMod val="75000"/>
                  </a:schemeClr>
                </a:solidFill>
                <a:latin typeface="BIZ UDPゴシック" panose="020B0400000000000000" pitchFamily="50" charset="-128"/>
                <a:ea typeface="BIZ UDPゴシック" panose="020B0400000000000000" pitchFamily="50" charset="-128"/>
              </a:rPr>
              <a:t>●</a:t>
            </a:r>
            <a:r>
              <a:rPr kumimoji="1" lang="ja-JP" altLang="en-US" dirty="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家族と連絡がとれれば購入状況を伝え、食品以外の再販可能なものであれば、返品などが可能なことを伝える。</a:t>
            </a:r>
          </a:p>
          <a:p>
            <a:pPr marL="176213"/>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176213"/>
            <a:r>
              <a:rPr kumimoji="1" lang="ja-JP" altLang="en-US" dirty="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返品の場合の取り決め（パッケージの汚損などがない、レシートがあれば返品に応じるなど）を作っておく。</a:t>
            </a:r>
          </a:p>
          <a:p>
            <a:pPr marL="176213"/>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176213"/>
            <a:r>
              <a:rPr kumimoji="1" lang="ja-JP" altLang="en-US" dirty="0">
                <a:solidFill>
                  <a:schemeClr val="accent4">
                    <a:lumMod val="75000"/>
                  </a:schemeClr>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一人暮らしと思われる場合は、地域包括支援センターと連携して情報を共有し、楽しんで買い物ができる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176213"/>
            <a:r>
              <a:rPr lang="en-US" altLang="ja-JP"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ような支援を考える。　</a:t>
            </a:r>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個人情報を巡ってトラブルにならないような配慮が必要）</a:t>
            </a: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3BFEAAEF-2A70-4171-8C0A-ABE42FC3072F}"/>
              </a:ext>
            </a:extLst>
          </p:cNvPr>
          <p:cNvSpPr/>
          <p:nvPr/>
        </p:nvSpPr>
        <p:spPr>
          <a:xfrm>
            <a:off x="4257369" y="1512522"/>
            <a:ext cx="4008805" cy="29907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rPr>
              <a:t>なぜこのような言動がみられるのか</a:t>
            </a:r>
            <a:endParaRPr kumimoji="1" lang="ja-JP" altLang="en-US" dirty="0">
              <a:solidFill>
                <a:schemeClr val="bg1"/>
              </a:solidFill>
            </a:endParaRPr>
          </a:p>
        </p:txBody>
      </p:sp>
      <p:sp>
        <p:nvSpPr>
          <p:cNvPr id="17" name="矢印: 下 16">
            <a:extLst>
              <a:ext uri="{FF2B5EF4-FFF2-40B4-BE49-F238E27FC236}">
                <a16:creationId xmlns:a16="http://schemas.microsoft.com/office/drawing/2014/main" id="{20381D08-5B22-4D9F-ADB0-BA21D9454883}"/>
              </a:ext>
            </a:extLst>
          </p:cNvPr>
          <p:cNvSpPr/>
          <p:nvPr/>
        </p:nvSpPr>
        <p:spPr>
          <a:xfrm rot="16200000">
            <a:off x="3628104" y="2307314"/>
            <a:ext cx="688258" cy="380795"/>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四角形: 角を丸くする 17">
            <a:extLst>
              <a:ext uri="{FF2B5EF4-FFF2-40B4-BE49-F238E27FC236}">
                <a16:creationId xmlns:a16="http://schemas.microsoft.com/office/drawing/2014/main" id="{24466200-D353-4DA3-BF69-7E36686C3256}"/>
              </a:ext>
            </a:extLst>
          </p:cNvPr>
          <p:cNvSpPr/>
          <p:nvPr/>
        </p:nvSpPr>
        <p:spPr>
          <a:xfrm>
            <a:off x="154263" y="3657137"/>
            <a:ext cx="2273037" cy="394097"/>
          </a:xfrm>
          <a:prstGeom prst="roundRect">
            <a:avLst/>
          </a:prstGeom>
          <a:solidFill>
            <a:schemeClr val="accent4">
              <a:lumMod val="60000"/>
              <a:lumOff val="40000"/>
            </a:schemeClr>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accent2">
                    <a:lumMod val="50000"/>
                  </a:schemeClr>
                </a:solidFill>
              </a:rPr>
              <a:t>●</a:t>
            </a:r>
            <a:r>
              <a:rPr kumimoji="1" lang="ja-JP" altLang="en-US" dirty="0">
                <a:solidFill>
                  <a:schemeClr val="tx1"/>
                </a:solidFill>
              </a:rPr>
              <a:t> 対応のポイント</a:t>
            </a:r>
          </a:p>
        </p:txBody>
      </p:sp>
      <p:sp>
        <p:nvSpPr>
          <p:cNvPr id="19" name="矢印: 下 18">
            <a:extLst>
              <a:ext uri="{FF2B5EF4-FFF2-40B4-BE49-F238E27FC236}">
                <a16:creationId xmlns:a16="http://schemas.microsoft.com/office/drawing/2014/main" id="{C147F73F-E7DD-464E-98E3-6B846404BF71}"/>
              </a:ext>
            </a:extLst>
          </p:cNvPr>
          <p:cNvSpPr/>
          <p:nvPr/>
        </p:nvSpPr>
        <p:spPr>
          <a:xfrm>
            <a:off x="6410631" y="3473390"/>
            <a:ext cx="688258" cy="380795"/>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2260318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3420</TotalTime>
  <Words>3718</Words>
  <Application>Microsoft Office PowerPoint</Application>
  <PresentationFormat>ワイド画面</PresentationFormat>
  <Paragraphs>402</Paragraphs>
  <Slides>16</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16</vt:i4>
      </vt:variant>
    </vt:vector>
  </HeadingPairs>
  <TitlesOfParts>
    <vt:vector size="25" baseType="lpstr">
      <vt:lpstr>BIZ UDPゴシック</vt:lpstr>
      <vt:lpstr>HGP創英角ｺﾞｼｯｸUB</vt:lpstr>
      <vt:lpstr>HGP創英角ﾎﾟｯﾌﾟ体</vt:lpstr>
      <vt:lpstr>HG丸ｺﾞｼｯｸM-PRO</vt:lpstr>
      <vt:lpstr>UD デジタル 教科書体 NK-R</vt:lpstr>
      <vt:lpstr>Arial</vt:lpstr>
      <vt:lpstr>Calibri</vt:lpstr>
      <vt:lpstr>Calibri Light</vt:lpstr>
      <vt:lpstr>Office テーマ</vt:lpstr>
      <vt:lpstr>【小売編】 認知症バリアフリー社会実現のための手引き</vt:lpstr>
      <vt:lpstr>【はじめに】</vt:lpstr>
      <vt:lpstr>【理念編】認知症バリアフリーの推進に向けて</vt:lpstr>
      <vt:lpstr>【理念編】認知症バリアフリー社会の実現に向けて</vt:lpstr>
      <vt:lpstr>【認知症の理解編】 　認知症の人への基本的な対応</vt:lpstr>
      <vt:lpstr>【認知症の理解編】 　認知症の人への基本的な対応</vt:lpstr>
      <vt:lpstr>安心して買い物を楽しんでいただくために</vt:lpstr>
      <vt:lpstr>高齢者の認知症とは異なる若年性認知症への対応</vt:lpstr>
      <vt:lpstr>【事例編】　認知症の人が安心して買い物を続けられるために</vt:lpstr>
      <vt:lpstr>【事例編】　認知症の人が安心して買い物を続けられるために</vt:lpstr>
      <vt:lpstr>【事例編】　認知症の人が安心して買い物を続けられるために</vt:lpstr>
      <vt:lpstr>【事例編】　認知症の人が安心して買い物を続けられるために</vt:lpstr>
      <vt:lpstr>【事例編】　認知症の人が安心して買い物を続けられるために</vt:lpstr>
      <vt:lpstr>【行動編】　 認知症バリアフリー社会の実現に向けての当社の取り組み</vt:lpstr>
      <vt:lpstr>認知症の人の生活を支えるための参考情報</vt:lpstr>
      <vt:lpstr>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kitamura</cp:lastModifiedBy>
  <cp:revision>85</cp:revision>
  <cp:lastPrinted>2022-03-16T09:01:49Z</cp:lastPrinted>
  <dcterms:created xsi:type="dcterms:W3CDTF">2020-03-12T00:07:01Z</dcterms:created>
  <dcterms:modified xsi:type="dcterms:W3CDTF">2022-03-16T09:03:51Z</dcterms:modified>
</cp:coreProperties>
</file>