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8" r:id="rId3"/>
    <p:sldId id="269" r:id="rId4"/>
    <p:sldId id="271" r:id="rId5"/>
    <p:sldId id="294" r:id="rId6"/>
    <p:sldId id="296" r:id="rId7"/>
    <p:sldId id="320" r:id="rId8"/>
    <p:sldId id="319" r:id="rId9"/>
    <p:sldId id="301" r:id="rId10"/>
    <p:sldId id="302" r:id="rId11"/>
    <p:sldId id="303" r:id="rId12"/>
    <p:sldId id="307" r:id="rId13"/>
    <p:sldId id="310" r:id="rId14"/>
    <p:sldId id="321" r:id="rId15"/>
    <p:sldId id="322" r:id="rId16"/>
    <p:sldId id="323" r:id="rId17"/>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7"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682620-BF26-46E2-8B55-8F6F50400C1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7EB0AD8-F255-4994-A8E8-90CFF2CE0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A191CB3-5E7D-4135-A669-137211112BD3}"/>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456B941F-DB1A-4EA6-A048-886F508E65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D38AEE-BCC8-4001-8DF4-45EE3B9DE58B}"/>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325171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86ED9C-AAE1-4B0B-B6FE-3A053CC2907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672FA72-E4EA-4C51-BF2A-DE7D7C67C1B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8D9E15-2F2B-4D04-973F-30AE55B525FF}"/>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FD6BE6B4-6FAF-455B-976A-EACBC3B26F5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0E5934-AE28-44FD-AECD-19914613A480}"/>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877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B490617-C49F-4C4C-B440-F45E563D014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4A594A3-6C8A-4317-B34E-20F4D055534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4710BE-50A8-4501-97DC-68FF0CFE81BF}"/>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AF3FEAB9-17FB-4961-845A-C8A2E7513F4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353F983-C3EA-4B7F-879F-A9EAA995D9F7}"/>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28877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81F86B-AD19-4617-ACFA-37AC1F45EC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229BD37-3AD2-490F-91C3-DDD7E1E5699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E87546-7FEB-497D-9E0C-09E17FB8DD2E}"/>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0BB723B8-87B8-42AD-A36E-5EE1DA0149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B9D908-19C9-4F46-B30B-0E99B18C74B5}"/>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745848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F2028-38DE-4F8C-98D9-75933888CAE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2BB3CA4-0593-4140-AEE2-A8FB6262C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046553-D045-4938-8018-98A301F7B0A3}"/>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594E2DB0-5A33-4932-B7D0-18EA7097FB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39E2B7-19F8-4221-B9C0-F8276D2744FA}"/>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3022209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BE98D8-82A1-41E3-A0A7-CE074A9FA18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DC906AD-D7CB-40DF-BDD2-0A5DE63BA66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5C2FF93-6FA3-4B46-A951-BB3DAC8D84D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335F934-B391-4509-85BE-E65BD33E3BB5}"/>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6" name="フッター プレースホルダー 5">
            <a:extLst>
              <a:ext uri="{FF2B5EF4-FFF2-40B4-BE49-F238E27FC236}">
                <a16:creationId xmlns:a16="http://schemas.microsoft.com/office/drawing/2014/main" id="{D70ECFB9-B420-4242-8B02-F159B4DE6A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BAEE1AF-350D-4C67-9F6A-7DE163EF92B6}"/>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2348987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667AFA-92A1-425B-8F5A-F9A400E94FE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4550C2-B0AA-412E-80BD-173DA9D16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D80C26-28A1-4DA3-8503-5B263B61B92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5AE0090-0246-4BC2-9635-86E726A28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EA89F42-4C4C-4101-9CB5-E2D7FB4FD94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E3DC453-3EDA-41A9-A4C6-21B2F9380120}"/>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8" name="フッター プレースホルダー 7">
            <a:extLst>
              <a:ext uri="{FF2B5EF4-FFF2-40B4-BE49-F238E27FC236}">
                <a16:creationId xmlns:a16="http://schemas.microsoft.com/office/drawing/2014/main" id="{9CF4F120-9C3A-45DC-ABBB-A7BBC0C5DCA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3B95760-27FC-4544-AC65-AF1772E671D5}"/>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235871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C98C92-CCE0-4A3A-9548-2A99A2020DA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0A2F663-E4A0-4197-9D26-E3647C9DF43B}"/>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4" name="フッター プレースホルダー 3">
            <a:extLst>
              <a:ext uri="{FF2B5EF4-FFF2-40B4-BE49-F238E27FC236}">
                <a16:creationId xmlns:a16="http://schemas.microsoft.com/office/drawing/2014/main" id="{FACF3724-642A-4372-B753-E0D58E5C5D9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98B3566-BFBC-4A21-8D9A-DB2B1AF30FD6}"/>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232535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6E0B103-A65F-44B9-9C2D-E242869A0DF6}"/>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3" name="フッター プレースホルダー 2">
            <a:extLst>
              <a:ext uri="{FF2B5EF4-FFF2-40B4-BE49-F238E27FC236}">
                <a16:creationId xmlns:a16="http://schemas.microsoft.com/office/drawing/2014/main" id="{E662E8D3-D760-4314-BDC3-16441A6FEB0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A59BEE9-3DD4-42E9-AFA8-26AE220BA2B0}"/>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29827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85F529-898E-4EED-87F5-8E348A20140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8E7901-6662-41CF-88B1-BBFF288427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C527AA5-1819-4058-ACD2-688DB93A9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835EB1-B54A-4385-8030-F9A8789F7FC9}"/>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6" name="フッター プレースホルダー 5">
            <a:extLst>
              <a:ext uri="{FF2B5EF4-FFF2-40B4-BE49-F238E27FC236}">
                <a16:creationId xmlns:a16="http://schemas.microsoft.com/office/drawing/2014/main" id="{A9C5CB1E-A5D9-486E-A62D-903C332F6E8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879525-1196-4FF7-BAFF-68448A9565C4}"/>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367887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C173D-1721-441A-9A05-5F6758156CE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98E3A6F-30BC-4EEA-B781-D0C5293C4D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A77E60F-8BE8-483D-902C-831458B9FB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7A5A3CA-F242-4F16-8B1C-F7DF8FD4D8A7}"/>
              </a:ext>
            </a:extLst>
          </p:cNvPr>
          <p:cNvSpPr>
            <a:spLocks noGrp="1"/>
          </p:cNvSpPr>
          <p:nvPr>
            <p:ph type="dt" sz="half" idx="10"/>
          </p:nvPr>
        </p:nvSpPr>
        <p:spPr/>
        <p:txBody>
          <a:bodyPr/>
          <a:lstStyle/>
          <a:p>
            <a:fld id="{11B02242-11E0-4BE4-96AD-317C00E8A9C1}" type="datetimeFigureOut">
              <a:rPr kumimoji="1" lang="ja-JP" altLang="en-US" smtClean="0"/>
              <a:t>2022/3/16</a:t>
            </a:fld>
            <a:endParaRPr kumimoji="1" lang="ja-JP" altLang="en-US"/>
          </a:p>
        </p:txBody>
      </p:sp>
      <p:sp>
        <p:nvSpPr>
          <p:cNvPr id="6" name="フッター プレースホルダー 5">
            <a:extLst>
              <a:ext uri="{FF2B5EF4-FFF2-40B4-BE49-F238E27FC236}">
                <a16:creationId xmlns:a16="http://schemas.microsoft.com/office/drawing/2014/main" id="{3F170836-65A7-460C-A0F0-8A0F2215118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A9777F4-D426-4C47-870B-EACA61B6EDA1}"/>
              </a:ext>
            </a:extLst>
          </p:cNvPr>
          <p:cNvSpPr>
            <a:spLocks noGrp="1"/>
          </p:cNvSpPr>
          <p:nvPr>
            <p:ph type="sldNum" sz="quarter" idx="12"/>
          </p:nvPr>
        </p:nvSpPr>
        <p:spPr/>
        <p:txBody>
          <a:body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58470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F2777A2-B431-4AB3-9D2C-1F854B278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5AB86F-C420-4815-B2F3-CCDC114949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75048D-060B-4453-997B-50AF2FC7DB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02242-11E0-4BE4-96AD-317C00E8A9C1}" type="datetimeFigureOut">
              <a:rPr kumimoji="1" lang="ja-JP" altLang="en-US" smtClean="0"/>
              <a:t>2022/3/16</a:t>
            </a:fld>
            <a:endParaRPr kumimoji="1" lang="ja-JP" altLang="en-US"/>
          </a:p>
        </p:txBody>
      </p:sp>
      <p:sp>
        <p:nvSpPr>
          <p:cNvPr id="5" name="フッター プレースホルダー 4">
            <a:extLst>
              <a:ext uri="{FF2B5EF4-FFF2-40B4-BE49-F238E27FC236}">
                <a16:creationId xmlns:a16="http://schemas.microsoft.com/office/drawing/2014/main" id="{02060028-359B-4677-990A-CEB8C7CB4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F744774-C358-412A-9C81-6E73C2273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73AED-8135-4F5C-9991-E5D845689B02}" type="slidenum">
              <a:rPr kumimoji="1" lang="ja-JP" altLang="en-US" smtClean="0"/>
              <a:t>‹#›</a:t>
            </a:fld>
            <a:endParaRPr kumimoji="1" lang="ja-JP" altLang="en-US"/>
          </a:p>
        </p:txBody>
      </p:sp>
    </p:spTree>
    <p:extLst>
      <p:ext uri="{BB962C8B-B14F-4D97-AF65-F5344CB8AC3E}">
        <p14:creationId xmlns:p14="http://schemas.microsoft.com/office/powerpoint/2010/main" val="1274021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y-ninchisyotel.net/information/downloa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4915"/>
            <a:ext cx="12192000" cy="1729217"/>
          </a:xfrm>
        </p:spPr>
        <p:txBody>
          <a:bodyPr>
            <a:normAutofit/>
          </a:bodyPr>
          <a:lstStyle/>
          <a:p>
            <a:pPr algn="ctr"/>
            <a:r>
              <a:rPr kumimoji="1" lang="en-US" altLang="ja-JP" sz="2800" dirty="0">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住宅</a:t>
            </a:r>
            <a:r>
              <a:rPr kumimoji="1" lang="ja-JP" altLang="en-US" sz="2800" dirty="0">
                <a:latin typeface="BIZ UDPゴシック" panose="020B0400000000000000" pitchFamily="50" charset="-128"/>
                <a:ea typeface="BIZ UDPゴシック" panose="020B0400000000000000" pitchFamily="50" charset="-128"/>
              </a:rPr>
              <a:t>編</a:t>
            </a:r>
            <a:r>
              <a:rPr kumimoji="1" lang="en-US" altLang="ja-JP" sz="2800" dirty="0">
                <a:latin typeface="BIZ UDPゴシック" panose="020B0400000000000000" pitchFamily="50" charset="-128"/>
                <a:ea typeface="BIZ UDPゴシック" panose="020B0400000000000000" pitchFamily="50" charset="-128"/>
              </a:rPr>
              <a:t>】</a:t>
            </a:r>
            <a:br>
              <a:rPr kumimoji="1" lang="en-US" altLang="ja-JP" sz="2800" dirty="0">
                <a:latin typeface="BIZ UDPゴシック" panose="020B0400000000000000" pitchFamily="50" charset="-128"/>
                <a:ea typeface="BIZ UDPゴシック" panose="020B0400000000000000" pitchFamily="50" charset="-128"/>
              </a:rPr>
            </a:br>
            <a:r>
              <a:rPr kumimoji="1" lang="ja-JP" altLang="en-US" sz="4000" dirty="0">
                <a:latin typeface="BIZ UDPゴシック" panose="020B0400000000000000" pitchFamily="50" charset="-128"/>
                <a:ea typeface="BIZ UDPゴシック" panose="020B0400000000000000" pitchFamily="50" charset="-128"/>
              </a:rPr>
              <a:t>認知症バリアフリー社会実現のための手引き</a:t>
            </a:r>
          </a:p>
        </p:txBody>
      </p:sp>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0" y="6164982"/>
            <a:ext cx="12192000" cy="549563"/>
          </a:xfrm>
        </p:spPr>
        <p:txBody>
          <a:bodyPr/>
          <a:lstStyle/>
          <a:p>
            <a:pPr marL="0" indent="0" algn="ctr">
              <a:buNone/>
            </a:pPr>
            <a:r>
              <a:rPr lang="ja-JP" altLang="en-US" dirty="0">
                <a:latin typeface="BIZ UDPゴシック" panose="020B0400000000000000" pitchFamily="50" charset="-128"/>
                <a:ea typeface="BIZ UDPゴシック" panose="020B0400000000000000" pitchFamily="50" charset="-128"/>
              </a:rPr>
              <a:t>　Ａマンション管理　株式会社</a:t>
            </a:r>
            <a:endParaRPr kumimoji="1" lang="ja-JP" altLang="en-US" dirty="0">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E3EBC908-7E80-48ED-AC31-2BD244E79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165" y="1465418"/>
            <a:ext cx="3903670" cy="4699564"/>
          </a:xfrm>
          <a:prstGeom prst="rect">
            <a:avLst/>
          </a:prstGeom>
        </p:spPr>
      </p:pic>
    </p:spTree>
    <p:extLst>
      <p:ext uri="{BB962C8B-B14F-4D97-AF65-F5344CB8AC3E}">
        <p14:creationId xmlns:p14="http://schemas.microsoft.com/office/powerpoint/2010/main" val="3504970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a:bodyPr>
          <a:lstStyle/>
          <a:p>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事例編</a:t>
            </a:r>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36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認知症の人が安心した生活を送ることができるために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182941" y="937434"/>
            <a:ext cx="1228437" cy="466281"/>
          </a:xfrm>
          <a:prstGeom prst="rect">
            <a:avLst/>
          </a:prstGeom>
          <a:noFill/>
        </p:spPr>
        <p:txBody>
          <a:bodyPr wrap="square">
            <a:spAutoFit/>
          </a:bodyPr>
          <a:lstStyle/>
          <a:p>
            <a:pPr marL="0" indent="0">
              <a:lnSpc>
                <a:spcPct val="90000"/>
              </a:lnSpc>
              <a:spcBef>
                <a:spcPts val="0"/>
              </a:spcBef>
              <a:buNone/>
            </a:pPr>
            <a:r>
              <a:rPr lang="ja-JP" altLang="en-US" sz="2700" dirty="0">
                <a:solidFill>
                  <a:schemeClr val="accent2">
                    <a:lumMod val="50000"/>
                  </a:schemeClr>
                </a:solidFill>
                <a:latin typeface="BIZ UDPゴシック" panose="020B0400000000000000" pitchFamily="50" charset="-128"/>
                <a:ea typeface="BIZ UDPゴシック" panose="020B0400000000000000" pitchFamily="50" charset="-128"/>
              </a:rPr>
              <a:t>事例❷</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a:off x="303014" y="1447075"/>
            <a:ext cx="11613682" cy="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261360" y="937434"/>
            <a:ext cx="8696037" cy="466281"/>
          </a:xfrm>
          <a:prstGeom prst="rect">
            <a:avLst/>
          </a:prstGeom>
          <a:noFill/>
        </p:spPr>
        <p:txBody>
          <a:bodyPr wrap="square">
            <a:spAutoFit/>
          </a:bodyPr>
          <a:lstStyle/>
          <a:p>
            <a:pPr marL="0" indent="0">
              <a:lnSpc>
                <a:spcPct val="90000"/>
              </a:lnSpc>
              <a:spcBef>
                <a:spcPts val="0"/>
              </a:spcBef>
              <a:buNone/>
            </a:pPr>
            <a:r>
              <a:rPr lang="ja-JP" altLang="en-US" sz="2700" dirty="0">
                <a:latin typeface="BIZ UDPゴシック" panose="020B0400000000000000" pitchFamily="50" charset="-128"/>
                <a:ea typeface="BIZ UDPゴシック" panose="020B0400000000000000" pitchFamily="50" charset="-128"/>
              </a:rPr>
              <a:t>廊下を行ったり来たりしている</a:t>
            </a:r>
          </a:p>
        </p:txBody>
      </p:sp>
      <p:sp>
        <p:nvSpPr>
          <p:cNvPr id="5" name="四角形: 角を丸くする 4">
            <a:extLst>
              <a:ext uri="{FF2B5EF4-FFF2-40B4-BE49-F238E27FC236}">
                <a16:creationId xmlns:a16="http://schemas.microsoft.com/office/drawing/2014/main" id="{A983314F-5ED2-45D7-B4CF-20BF30702634}"/>
              </a:ext>
            </a:extLst>
          </p:cNvPr>
          <p:cNvSpPr/>
          <p:nvPr/>
        </p:nvSpPr>
        <p:spPr>
          <a:xfrm>
            <a:off x="154263" y="1600063"/>
            <a:ext cx="4197426" cy="18942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廊下を長い時間行ったり来たしている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88900"/>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人がいる。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88900"/>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pPr marL="88900"/>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インターフォンを押して歩いている。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88900"/>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pPr marL="88900"/>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玄関ドアの鍵を開けようとしている人</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88900"/>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がいる。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88900" algn="r"/>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などの通報が寄せられる。</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4837471" y="1644124"/>
            <a:ext cx="7079225" cy="184553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場所の見当識の低下が進むと、とくに同じドアが並ぶマンションでは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自宅がわからなくなる。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2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また、自分のいる場所もわからなくなり、混乱して行ったり来たりし</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ながら自宅を探していると推測される。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2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インターフォンを押したり、鍵を差し込んでドアを開けようとしたり</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するのも、なんとか自分の家を探そうとする行為であるといえる。</a:t>
            </a: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154262" y="3923010"/>
            <a:ext cx="9363363" cy="2782589"/>
          </a:xfrm>
          <a:prstGeom prst="roundRect">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nchorCtr="0"/>
          <a:lstStyle/>
          <a:p>
            <a:endParaRPr lang="en-US" altLang="ja-JP" sz="300" dirty="0">
              <a:solidFill>
                <a:schemeClr val="tx1"/>
              </a:solidFill>
              <a:latin typeface="BIZ UDPゴシック" panose="020B0400000000000000" pitchFamily="50" charset="-128"/>
              <a:ea typeface="BIZ UDPゴシック" panose="020B0400000000000000" pitchFamily="50" charset="-128"/>
            </a:endParaRPr>
          </a:p>
          <a:p>
            <a:pPr marL="176213"/>
            <a:r>
              <a:rPr kumimoji="1" lang="ja-JP" altLang="en-US" sz="1600" b="1" dirty="0">
                <a:solidFill>
                  <a:schemeClr val="accent3">
                    <a:lumMod val="50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 背後からとつぜん声をかけるのは、驚かせ、混乱させるため禁物。</a:t>
            </a:r>
          </a:p>
          <a:p>
            <a:pPr marL="176213"/>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en-US" altLang="ja-JP" sz="1600" dirty="0">
                <a:solidFill>
                  <a:schemeClr val="tx1"/>
                </a:solidFill>
                <a:latin typeface="BIZ UDPゴシック" panose="020B0400000000000000" pitchFamily="50" charset="-128"/>
                <a:ea typeface="BIZ UDPゴシック" panose="020B0400000000000000" pitchFamily="50" charset="-128"/>
              </a:rPr>
              <a:t>1</a:t>
            </a:r>
            <a:r>
              <a:rPr kumimoji="1" lang="ja-JP" altLang="en-US" sz="1600" dirty="0">
                <a:solidFill>
                  <a:schemeClr val="tx1"/>
                </a:solidFill>
                <a:latin typeface="BIZ UDPゴシック" panose="020B0400000000000000" pitchFamily="50" charset="-128"/>
                <a:ea typeface="BIZ UDPゴシック" panose="020B0400000000000000" pitchFamily="50" charset="-128"/>
              </a:rPr>
              <a:t>人で近づき相手の視野に入ったところで、さりげなく声をかける。「何かお困りですか」など。</a:t>
            </a:r>
          </a:p>
          <a:p>
            <a:pPr marL="176213"/>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部屋がわからない」という訴えがあれば、部屋番号や名前を聞いてその部屋まで送っていく。</a:t>
            </a:r>
          </a:p>
          <a:p>
            <a:pPr marL="176213"/>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 返事がはっきりしない、部屋番号も名前もわからない場合は集会室など落ち着ける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6213"/>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場所に案内し、「何階ですか」などと部屋の情報などを聞く。</a:t>
            </a:r>
          </a:p>
          <a:p>
            <a:pPr marL="176213"/>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また、その人を知っていそうな住人にもきいてみる。</a:t>
            </a:r>
          </a:p>
          <a:p>
            <a:pPr marL="176213"/>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 どうしてもわからない場合、管理しているマンションの住民でない可能性がある場合は、保護</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marL="176213"/>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してもらうことも含め警察に相談する。</a:t>
            </a:r>
          </a:p>
          <a:p>
            <a:pPr marL="176213"/>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ふだんの管理業務のなかで、住人への積極的な挨拶や声かけに努める。</a:t>
            </a:r>
          </a:p>
          <a:p>
            <a:pPr marL="176213"/>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ja-JP" altLang="en-US" sz="1600" dirty="0">
                <a:solidFill>
                  <a:schemeClr val="tx1"/>
                </a:solidFill>
                <a:latin typeface="BIZ UDPゴシック" panose="020B0400000000000000" pitchFamily="50" charset="-128"/>
                <a:ea typeface="BIZ UDPゴシック" panose="020B0400000000000000" pitchFamily="50" charset="-128"/>
              </a:rPr>
              <a:t>様子が気になる人は、それとなく見守り、管理会社内で情報を共有しておく。</a:t>
            </a: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4837471" y="1581348"/>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4250451" y="2398711"/>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154262" y="3725961"/>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sp>
        <p:nvSpPr>
          <p:cNvPr id="19" name="矢印: 下 18">
            <a:extLst>
              <a:ext uri="{FF2B5EF4-FFF2-40B4-BE49-F238E27FC236}">
                <a16:creationId xmlns:a16="http://schemas.microsoft.com/office/drawing/2014/main" id="{C147F73F-E7DD-464E-98E3-6B846404BF71}"/>
              </a:ext>
            </a:extLst>
          </p:cNvPr>
          <p:cNvSpPr/>
          <p:nvPr/>
        </p:nvSpPr>
        <p:spPr>
          <a:xfrm>
            <a:off x="5751871" y="3523775"/>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1DB4496A-8DF2-4997-9524-4B839E47E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953" y="3588471"/>
            <a:ext cx="2674375" cy="2949979"/>
          </a:xfrm>
          <a:prstGeom prst="rect">
            <a:avLst/>
          </a:prstGeom>
        </p:spPr>
      </p:pic>
    </p:spTree>
    <p:extLst>
      <p:ext uri="{BB962C8B-B14F-4D97-AF65-F5344CB8AC3E}">
        <p14:creationId xmlns:p14="http://schemas.microsoft.com/office/powerpoint/2010/main" val="61204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a:bodyPr>
          <a:lstStyle/>
          <a:p>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事例編</a:t>
            </a:r>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36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認知症の人が安心した生活を送ることができるために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192177" y="937434"/>
            <a:ext cx="1228437" cy="466281"/>
          </a:xfrm>
          <a:prstGeom prst="rect">
            <a:avLst/>
          </a:prstGeom>
          <a:noFill/>
        </p:spPr>
        <p:txBody>
          <a:bodyPr wrap="square">
            <a:spAutoFit/>
          </a:bodyPr>
          <a:lstStyle/>
          <a:p>
            <a:pPr marL="0" indent="0">
              <a:lnSpc>
                <a:spcPct val="90000"/>
              </a:lnSpc>
              <a:spcBef>
                <a:spcPts val="0"/>
              </a:spcBef>
              <a:buNone/>
            </a:pPr>
            <a:r>
              <a:rPr lang="ja-JP" altLang="en-US" sz="2700" dirty="0">
                <a:solidFill>
                  <a:schemeClr val="accent2">
                    <a:lumMod val="50000"/>
                  </a:schemeClr>
                </a:solidFill>
                <a:latin typeface="BIZ UDPゴシック" panose="020B0400000000000000" pitchFamily="50" charset="-128"/>
                <a:ea typeface="BIZ UDPゴシック" panose="020B0400000000000000" pitchFamily="50" charset="-128"/>
              </a:rPr>
              <a:t>事例❸</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a:off x="312250" y="1447075"/>
            <a:ext cx="11604447" cy="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270596" y="937434"/>
            <a:ext cx="8696037" cy="466281"/>
          </a:xfrm>
          <a:prstGeom prst="rect">
            <a:avLst/>
          </a:prstGeom>
          <a:noFill/>
        </p:spPr>
        <p:txBody>
          <a:bodyPr wrap="square">
            <a:spAutoFit/>
          </a:bodyPr>
          <a:lstStyle/>
          <a:p>
            <a:pPr marL="0" indent="0">
              <a:lnSpc>
                <a:spcPct val="90000"/>
              </a:lnSpc>
              <a:spcBef>
                <a:spcPts val="0"/>
              </a:spcBef>
              <a:buNone/>
            </a:pPr>
            <a:r>
              <a:rPr lang="ja-JP" altLang="en-US" sz="2700" dirty="0">
                <a:latin typeface="BIZ UDPゴシック" panose="020B0400000000000000" pitchFamily="50" charset="-128"/>
                <a:ea typeface="BIZ UDPゴシック" panose="020B0400000000000000" pitchFamily="50" charset="-128"/>
              </a:rPr>
              <a:t>ゴミの管理ができない</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4791893" y="1644125"/>
            <a:ext cx="7124804" cy="199340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記憶力の低下のために、ゴミの種類によって細かく決められた回収日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が覚えられない。または忘れてしまう。</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3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見当識の低下のために、回収の時間に合わせてゴミを出すことができ</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ないことが推測される。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3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理解・判断力の低下や実行機能の低下により、分別の仕方がわからない、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ゴミの種類ごとにゴミ袋に入れて口を結ぶ、紐で縛るなど決められた出</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し方がわからなくなってきていると考えられる。</a:t>
            </a: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154262" y="3675244"/>
            <a:ext cx="9609170" cy="3113931"/>
          </a:xfrm>
          <a:prstGeom prst="roundRect">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nchorCtr="0"/>
          <a:lstStyle/>
          <a:p>
            <a:pPr>
              <a:spcBef>
                <a:spcPts val="100"/>
              </a:spcBef>
            </a:pPr>
            <a:r>
              <a:rPr lang="ja-JP" altLang="en-US" sz="1600" b="1" dirty="0">
                <a:solidFill>
                  <a:schemeClr val="accent3">
                    <a:lumMod val="50000"/>
                  </a:schemeClr>
                </a:solidFill>
                <a:latin typeface="BIZ UDPゴシック" panose="020B0400000000000000" pitchFamily="50" charset="-128"/>
                <a:ea typeface="BIZ UDPゴシック" panose="020B0400000000000000" pitchFamily="50" charset="-128"/>
              </a:rPr>
              <a:t> ✕</a:t>
            </a:r>
            <a:r>
              <a:rPr kumimoji="1"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認知症の人に、注意し、ゴミを持ち帰ってもらうだけでは、解決しない。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spcBef>
                <a:spcPts val="100"/>
              </a:spcBef>
            </a:pPr>
            <a:endParaRPr kumimoji="1" lang="ja-JP" altLang="en-US" sz="100" dirty="0">
              <a:solidFill>
                <a:schemeClr val="tx1"/>
              </a:solidFill>
              <a:latin typeface="BIZ UDPゴシック" panose="020B0400000000000000" pitchFamily="50" charset="-128"/>
              <a:ea typeface="BIZ UDPゴシック" panose="020B0400000000000000" pitchFamily="50" charset="-128"/>
            </a:endParaRPr>
          </a:p>
          <a:p>
            <a:pPr>
              <a:spcBef>
                <a:spcPts val="100"/>
              </a:spcBef>
            </a:pPr>
            <a:r>
              <a:rPr kumimoji="1" lang="ja-JP" altLang="en-US" sz="1600" b="1" dirty="0">
                <a:solidFill>
                  <a:schemeClr val="accent3">
                    <a:lumMod val="50000"/>
                  </a:schemeClr>
                </a:solidFill>
                <a:latin typeface="BIZ UDPゴシック" panose="020B0400000000000000" pitchFamily="50" charset="-128"/>
                <a:ea typeface="BIZ UDPゴシック" panose="020B0400000000000000" pitchFamily="50" charset="-128"/>
              </a:rPr>
              <a:t> ✕</a:t>
            </a:r>
            <a:r>
              <a:rPr kumimoji="1"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注意されたことをきっかけに、ゴミを出さなくなり、家の中に大量のゴミがたまることもある。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spcBef>
                <a:spcPts val="100"/>
              </a:spcBef>
            </a:pPr>
            <a:endParaRPr kumimoji="1" lang="ja-JP" altLang="en-US" sz="100" dirty="0">
              <a:solidFill>
                <a:schemeClr val="tx1"/>
              </a:solidFill>
              <a:latin typeface="BIZ UDPゴシック" panose="020B0400000000000000" pitchFamily="50" charset="-128"/>
              <a:ea typeface="BIZ UDPゴシック" panose="020B0400000000000000" pitchFamily="50" charset="-128"/>
            </a:endParaRPr>
          </a:p>
          <a:p>
            <a:pPr>
              <a:spcBef>
                <a:spcPts val="100"/>
              </a:spcBef>
            </a:pPr>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ja-JP" altLang="en-US" sz="1600" dirty="0">
                <a:solidFill>
                  <a:schemeClr val="tx1"/>
                </a:solidFill>
                <a:latin typeface="BIZ UDPゴシック" panose="020B0400000000000000" pitchFamily="50" charset="-128"/>
                <a:ea typeface="BIZ UDPゴシック" panose="020B0400000000000000" pitchFamily="50" charset="-128"/>
              </a:rPr>
              <a:t>認知症によって現れる症状による行為である可能性を考えて対応する。</a:t>
            </a:r>
          </a:p>
          <a:p>
            <a:pPr>
              <a:spcBef>
                <a:spcPts val="100"/>
              </a:spcBef>
            </a:pPr>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ja-JP" altLang="en-US" sz="1600" dirty="0">
                <a:solidFill>
                  <a:schemeClr val="tx1"/>
                </a:solidFill>
                <a:latin typeface="BIZ UDPゴシック" panose="020B0400000000000000" pitchFamily="50" charset="-128"/>
                <a:ea typeface="BIZ UDPゴシック" panose="020B0400000000000000" pitchFamily="50" charset="-128"/>
              </a:rPr>
              <a:t>管理組合等と話し合い、マンションの実情に応じたわかりやすいリーフレットを作成し、部屋に貼って</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もらうのも一つの方法である。</a:t>
            </a:r>
          </a:p>
          <a:p>
            <a:pPr>
              <a:spcBef>
                <a:spcPts val="100"/>
              </a:spcBef>
            </a:pPr>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ja-JP" altLang="en-US" sz="1600" dirty="0">
                <a:solidFill>
                  <a:schemeClr val="tx1"/>
                </a:solidFill>
                <a:latin typeface="BIZ UDPゴシック" panose="020B0400000000000000" pitchFamily="50" charset="-128"/>
                <a:ea typeface="BIZ UDPゴシック" panose="020B0400000000000000" pitchFamily="50" charset="-128"/>
              </a:rPr>
              <a:t>ゴミ出しの日に近くの人に声をかけてもらうなど、住民同士の助け合いで</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解決できる場合もあ</a:t>
            </a:r>
            <a:r>
              <a:rPr lang="ja-JP" altLang="en-US" sz="1600" dirty="0">
                <a:solidFill>
                  <a:schemeClr val="tx1"/>
                </a:solidFill>
                <a:latin typeface="BIZ UDPゴシック" panose="020B0400000000000000" pitchFamily="50" charset="-128"/>
                <a:ea typeface="BIZ UDPゴシック" panose="020B0400000000000000" pitchFamily="50" charset="-128"/>
              </a:rPr>
              <a:t>る</a:t>
            </a:r>
            <a:r>
              <a:rPr kumimoji="1" lang="ja-JP" altLang="en-US" sz="1600" dirty="0">
                <a:solidFill>
                  <a:schemeClr val="tx1"/>
                </a:solidFill>
                <a:latin typeface="BIZ UDPゴシック" panose="020B0400000000000000" pitchFamily="50" charset="-128"/>
                <a:ea typeface="BIZ UDPゴシック" panose="020B0400000000000000" pitchFamily="50" charset="-128"/>
              </a:rPr>
              <a:t>。管理組合と意見交換しながら、解決法を探っていく。</a:t>
            </a:r>
          </a:p>
          <a:p>
            <a:pPr>
              <a:spcBef>
                <a:spcPts val="100"/>
              </a:spcBef>
            </a:pPr>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ja-JP" altLang="en-US" sz="1600" dirty="0">
                <a:solidFill>
                  <a:schemeClr val="tx1"/>
                </a:solidFill>
                <a:latin typeface="BIZ UDPゴシック" panose="020B0400000000000000" pitchFamily="50" charset="-128"/>
                <a:ea typeface="BIZ UDPゴシック" panose="020B0400000000000000" pitchFamily="50" charset="-128"/>
              </a:rPr>
              <a:t>ゴミをうまく出せなくなった人がいたら、認知症の疑いも考える。気がかり</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なことがあった場合は、管理会社や管理組合と情報を共有し、対応を考える。</a:t>
            </a:r>
          </a:p>
          <a:p>
            <a:pPr>
              <a:spcBef>
                <a:spcPts val="100"/>
              </a:spcBef>
            </a:pPr>
            <a:r>
              <a:rPr kumimoji="1" lang="ja-JP" altLang="en-US" sz="16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ja-JP" altLang="en-US" sz="1600" dirty="0">
                <a:solidFill>
                  <a:schemeClr val="tx1"/>
                </a:solidFill>
                <a:latin typeface="BIZ UDPゴシック" panose="020B0400000000000000" pitchFamily="50" charset="-128"/>
                <a:ea typeface="BIZ UDPゴシック" panose="020B0400000000000000" pitchFamily="50" charset="-128"/>
              </a:rPr>
              <a:t>自治体のゴミ出し支援制度の活用、自治会、地域住民の見守りネットワーク、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民生委員などとの連携も必要となる。</a:t>
            </a:r>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（管理組合の了解が必要な場合もある）</a:t>
            </a: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4837471" y="1512522"/>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4257366" y="2292304"/>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134599" y="3450660"/>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pic>
        <p:nvPicPr>
          <p:cNvPr id="4" name="図 3">
            <a:extLst>
              <a:ext uri="{FF2B5EF4-FFF2-40B4-BE49-F238E27FC236}">
                <a16:creationId xmlns:a16="http://schemas.microsoft.com/office/drawing/2014/main" id="{0DEE21C9-63BA-49E0-84AD-AE0A463D0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2573" y="5426312"/>
            <a:ext cx="4492311" cy="1407810"/>
          </a:xfrm>
          <a:prstGeom prst="rect">
            <a:avLst/>
          </a:prstGeom>
        </p:spPr>
      </p:pic>
      <p:sp>
        <p:nvSpPr>
          <p:cNvPr id="20" name="四角形: 角を丸くする 19">
            <a:extLst>
              <a:ext uri="{FF2B5EF4-FFF2-40B4-BE49-F238E27FC236}">
                <a16:creationId xmlns:a16="http://schemas.microsoft.com/office/drawing/2014/main" id="{7E72ABD6-7CF6-4C57-94FE-C5666229B61C}"/>
              </a:ext>
            </a:extLst>
          </p:cNvPr>
          <p:cNvSpPr/>
          <p:nvPr/>
        </p:nvSpPr>
        <p:spPr>
          <a:xfrm>
            <a:off x="154261" y="1634610"/>
            <a:ext cx="4197843" cy="164448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ゴミ収集の日や場所を間違える。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ゴミ袋の口が開いたまま出す。</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ゴミの分別ができず回収してもらえない。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solidFill>
                <a:latin typeface="BIZ UDPゴシック" panose="020B0400000000000000" pitchFamily="50" charset="-128"/>
                <a:ea typeface="BIZ UDPゴシック" panose="020B0400000000000000" pitchFamily="50" charset="-128"/>
              </a:rPr>
              <a:t> ゴミが出せずに家の中にゴミの入った</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袋がたまっている。</a:t>
            </a:r>
          </a:p>
        </p:txBody>
      </p:sp>
      <p:sp>
        <p:nvSpPr>
          <p:cNvPr id="3" name="矢印: 折線 2">
            <a:extLst>
              <a:ext uri="{FF2B5EF4-FFF2-40B4-BE49-F238E27FC236}">
                <a16:creationId xmlns:a16="http://schemas.microsoft.com/office/drawing/2014/main" id="{88B5EE8E-2E41-4BFB-AEC2-54D7406D1763}"/>
              </a:ext>
            </a:extLst>
          </p:cNvPr>
          <p:cNvSpPr/>
          <p:nvPr/>
        </p:nvSpPr>
        <p:spPr>
          <a:xfrm rot="10800000">
            <a:off x="9887463" y="3696868"/>
            <a:ext cx="839532" cy="1012783"/>
          </a:xfrm>
          <a:prstGeom prst="ben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03951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a:bodyPr>
          <a:lstStyle/>
          <a:p>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事例編</a:t>
            </a:r>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36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認知症の人が安心した生活を送ることができるために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192174" y="937434"/>
            <a:ext cx="1228437" cy="466281"/>
          </a:xfrm>
          <a:prstGeom prst="rect">
            <a:avLst/>
          </a:prstGeom>
          <a:noFill/>
        </p:spPr>
        <p:txBody>
          <a:bodyPr wrap="square">
            <a:spAutoFit/>
          </a:bodyPr>
          <a:lstStyle/>
          <a:p>
            <a:pPr marL="0" indent="0">
              <a:lnSpc>
                <a:spcPct val="90000"/>
              </a:lnSpc>
              <a:spcBef>
                <a:spcPts val="0"/>
              </a:spcBef>
              <a:buNone/>
            </a:pPr>
            <a:r>
              <a:rPr lang="ja-JP" altLang="en-US" sz="2700" dirty="0">
                <a:solidFill>
                  <a:schemeClr val="accent2">
                    <a:lumMod val="50000"/>
                  </a:schemeClr>
                </a:solidFill>
                <a:latin typeface="BIZ UDPゴシック" panose="020B0400000000000000" pitchFamily="50" charset="-128"/>
                <a:ea typeface="BIZ UDPゴシック" panose="020B0400000000000000" pitchFamily="50" charset="-128"/>
              </a:rPr>
              <a:t>事例❹</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a:off x="312247" y="1447075"/>
            <a:ext cx="11604449" cy="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270593" y="937434"/>
            <a:ext cx="8696037" cy="466281"/>
          </a:xfrm>
          <a:prstGeom prst="rect">
            <a:avLst/>
          </a:prstGeom>
          <a:noFill/>
        </p:spPr>
        <p:txBody>
          <a:bodyPr wrap="square">
            <a:spAutoFit/>
          </a:bodyPr>
          <a:lstStyle/>
          <a:p>
            <a:pPr marL="0" indent="0">
              <a:lnSpc>
                <a:spcPct val="90000"/>
              </a:lnSpc>
              <a:spcBef>
                <a:spcPts val="0"/>
              </a:spcBef>
              <a:buNone/>
            </a:pPr>
            <a:r>
              <a:rPr lang="ja-JP" altLang="en-US" sz="2700" dirty="0">
                <a:latin typeface="BIZ UDPゴシック" panose="020B0400000000000000" pitchFamily="50" charset="-128"/>
                <a:ea typeface="BIZ UDPゴシック" panose="020B0400000000000000" pitchFamily="50" charset="-128"/>
              </a:rPr>
              <a:t>ポストに配達物やチラシがたまっている</a:t>
            </a:r>
          </a:p>
        </p:txBody>
      </p:sp>
      <p:sp>
        <p:nvSpPr>
          <p:cNvPr id="5" name="四角形: 角を丸くする 4">
            <a:extLst>
              <a:ext uri="{FF2B5EF4-FFF2-40B4-BE49-F238E27FC236}">
                <a16:creationId xmlns:a16="http://schemas.microsoft.com/office/drawing/2014/main" id="{A983314F-5ED2-45D7-B4CF-20BF30702634}"/>
              </a:ext>
            </a:extLst>
          </p:cNvPr>
          <p:cNvSpPr/>
          <p:nvPr/>
        </p:nvSpPr>
        <p:spPr>
          <a:xfrm>
            <a:off x="154262" y="1522034"/>
            <a:ext cx="3385351" cy="168582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集合ポストから配達物や</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チラシなどがはみ出して</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いる。</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4007050" y="1736203"/>
            <a:ext cx="8030687" cy="14592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行動・心理症状の現れで、意欲や気力を失って部屋に閉じこもり、毎日ポストを</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確認し、届いたものを整理するなどの行為ができなくなっている場合がある。</a:t>
            </a:r>
          </a:p>
          <a:p>
            <a:endParaRPr lang="en-US" altLang="ja-JP" sz="300" dirty="0">
              <a:solidFill>
                <a:schemeClr val="accent2">
                  <a:lumMod val="75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実行機能の低下により、ポストの錠を開ける手順がわからなくなっている場合もある。</a:t>
            </a:r>
          </a:p>
          <a:p>
            <a:endParaRPr lang="en-US" altLang="ja-JP" sz="300" dirty="0">
              <a:solidFill>
                <a:schemeClr val="accent2">
                  <a:lumMod val="75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記憶力の低下から、ダイヤル錠の番号を忘れて取り出せなくなっている場合も</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考えられる。</a:t>
            </a: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154262" y="3657541"/>
            <a:ext cx="11762434" cy="2458122"/>
          </a:xfrm>
          <a:prstGeom prst="roundRect">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t" anchorCtr="0"/>
          <a:lstStyle/>
          <a:p>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452438"/>
            <a:r>
              <a:rPr lang="ja-JP" altLang="en-US" sz="2000"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電話や訪問をして「お変わりありませんか」「何かお困りのことはありませんか」など、</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marL="452438"/>
            <a:r>
              <a:rPr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ポストから配達物を処理できない理由を推察する。</a:t>
            </a:r>
          </a:p>
          <a:p>
            <a:pPr marL="452438"/>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marL="452438"/>
            <a:r>
              <a:rPr lang="ja-JP" altLang="en-US" sz="2000"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このような場合は、家族に連絡をとるか、家族との連絡が取れない場合は、管理会社内で</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marL="452438"/>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情報を共有する。</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marL="452438"/>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p>
            <a:pPr marL="452438"/>
            <a:r>
              <a:rPr lang="ja-JP" altLang="en-US" sz="2000"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配達物がはみ出たままにしておくと、防犯上の問題もあるので、速やかな対応が必要である。</a:t>
            </a:r>
          </a:p>
          <a:p>
            <a:endParaRPr kumimoji="1" lang="ja-JP" altLang="en-US" sz="2000" dirty="0">
              <a:solidFill>
                <a:schemeClr val="tx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4178710" y="1512522"/>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3429203" y="2174546"/>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154263" y="3460491"/>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sp>
        <p:nvSpPr>
          <p:cNvPr id="19" name="矢印: 下 18">
            <a:extLst>
              <a:ext uri="{FF2B5EF4-FFF2-40B4-BE49-F238E27FC236}">
                <a16:creationId xmlns:a16="http://schemas.microsoft.com/office/drawing/2014/main" id="{C147F73F-E7DD-464E-98E3-6B846404BF71}"/>
              </a:ext>
            </a:extLst>
          </p:cNvPr>
          <p:cNvSpPr/>
          <p:nvPr/>
        </p:nvSpPr>
        <p:spPr>
          <a:xfrm>
            <a:off x="6410631" y="3238602"/>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7097E502-97E5-49B2-A503-F21B459D78AA}"/>
              </a:ext>
            </a:extLst>
          </p:cNvPr>
          <p:cNvSpPr txBox="1"/>
          <p:nvPr/>
        </p:nvSpPr>
        <p:spPr>
          <a:xfrm>
            <a:off x="738012" y="6154759"/>
            <a:ext cx="11306505" cy="507831"/>
          </a:xfrm>
          <a:prstGeom prst="rect">
            <a:avLst/>
          </a:prstGeom>
          <a:noFill/>
        </p:spPr>
        <p:txBody>
          <a:bodyPr wrap="square">
            <a:spAutoFit/>
          </a:bodyPr>
          <a:lstStyle/>
          <a:p>
            <a:pPr marL="0" indent="0">
              <a:lnSpc>
                <a:spcPct val="90000"/>
              </a:lnSpc>
              <a:spcBef>
                <a:spcPts val="0"/>
              </a:spcBef>
              <a:buNone/>
            </a:pPr>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家族との連絡や地域機関への連絡について</a:t>
            </a:r>
          </a:p>
          <a:p>
            <a:pPr marL="0" indent="0">
              <a:lnSpc>
                <a:spcPct val="90000"/>
              </a:lnSpc>
              <a:spcBef>
                <a:spcPts val="0"/>
              </a:spcBef>
              <a:buNone/>
            </a:pPr>
            <a:endParaRPr lang="en-US" altLang="ja-JP" sz="500" dirty="0">
              <a:latin typeface="BIZ UDPゴシック" panose="020B0400000000000000" pitchFamily="50" charset="-128"/>
              <a:ea typeface="BIZ UDPゴシック" panose="020B0400000000000000" pitchFamily="50" charset="-128"/>
            </a:endParaRPr>
          </a:p>
          <a:p>
            <a:pPr marL="0" indent="0">
              <a:lnSpc>
                <a:spcPct val="90000"/>
              </a:lnSpc>
              <a:spcBef>
                <a:spcPts val="0"/>
              </a:spcBef>
              <a:buNone/>
            </a:pPr>
            <a:r>
              <a:rPr lang="ja-JP" altLang="en-US" sz="1100" dirty="0">
                <a:latin typeface="BIZ UDPゴシック" panose="020B0400000000000000" pitchFamily="50" charset="-128"/>
                <a:ea typeface="BIZ UDPゴシック" panose="020B0400000000000000" pitchFamily="50" charset="-128"/>
              </a:rPr>
              <a:t>　　　個人情報の取り扱いについては管理会社によって異なります。各管理会社の取り扱いに則って対応をすることになります。</a:t>
            </a:r>
          </a:p>
        </p:txBody>
      </p:sp>
    </p:spTree>
    <p:extLst>
      <p:ext uri="{BB962C8B-B14F-4D97-AF65-F5344CB8AC3E}">
        <p14:creationId xmlns:p14="http://schemas.microsoft.com/office/powerpoint/2010/main" val="579186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a:bodyPr>
          <a:lstStyle/>
          <a:p>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事例編</a:t>
            </a:r>
            <a:r>
              <a:rPr kumimoji="1" lang="en-US" altLang="ja-JP"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r>
              <a:rPr kumimoji="1" lang="ja-JP" altLang="en-US" sz="28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3600" b="0"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認知症の人が安心した生活を送ることができるために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182938" y="937434"/>
            <a:ext cx="1228437" cy="466281"/>
          </a:xfrm>
          <a:prstGeom prst="rect">
            <a:avLst/>
          </a:prstGeom>
          <a:noFill/>
        </p:spPr>
        <p:txBody>
          <a:bodyPr wrap="square">
            <a:spAutoFit/>
          </a:bodyPr>
          <a:lstStyle/>
          <a:p>
            <a:pPr marL="0" indent="0">
              <a:lnSpc>
                <a:spcPct val="90000"/>
              </a:lnSpc>
              <a:spcBef>
                <a:spcPts val="0"/>
              </a:spcBef>
              <a:buNone/>
            </a:pPr>
            <a:r>
              <a:rPr lang="ja-JP" altLang="en-US" sz="2700" dirty="0">
                <a:solidFill>
                  <a:schemeClr val="accent2">
                    <a:lumMod val="50000"/>
                  </a:schemeClr>
                </a:solidFill>
                <a:latin typeface="BIZ UDPゴシック" panose="020B0400000000000000" pitchFamily="50" charset="-128"/>
                <a:ea typeface="BIZ UDPゴシック" panose="020B0400000000000000" pitchFamily="50" charset="-128"/>
              </a:rPr>
              <a:t>事例❺</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flipV="1">
            <a:off x="303011" y="1403715"/>
            <a:ext cx="11613685" cy="4336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281021" y="937434"/>
            <a:ext cx="8696037" cy="466281"/>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ja-JP" altLang="en-US" sz="2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怒らせてしまうことがある</a:t>
            </a:r>
          </a:p>
        </p:txBody>
      </p:sp>
      <p:sp>
        <p:nvSpPr>
          <p:cNvPr id="5" name="四角形: 角を丸くする 4">
            <a:extLst>
              <a:ext uri="{FF2B5EF4-FFF2-40B4-BE49-F238E27FC236}">
                <a16:creationId xmlns:a16="http://schemas.microsoft.com/office/drawing/2014/main" id="{A983314F-5ED2-45D7-B4CF-20BF30702634}"/>
              </a:ext>
            </a:extLst>
          </p:cNvPr>
          <p:cNvSpPr/>
          <p:nvPr/>
        </p:nvSpPr>
        <p:spPr>
          <a:xfrm>
            <a:off x="154262" y="1788605"/>
            <a:ext cx="3523003" cy="137998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管理員が応対していたら、</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急に人が変わったように</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怒り出す。</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4142967" y="1736201"/>
            <a:ext cx="7894771" cy="2530616"/>
          </a:xfrm>
          <a:prstGeom prst="roundRect">
            <a:avLst>
              <a:gd name="adj" fmla="val 125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Bef>
                <a:spcPts val="300"/>
              </a:spcBef>
            </a:pPr>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記憶力の低下や見当識の低下、理解・判断力の低下などのために、その場の状況や</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会話などを正確に捉えることが難しく、不安を膨らませ怒ったり大声を出したりし</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てしまうことがある。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度重なるもの忘れによる焦りや不安から、感情が不安定になっている可能性も</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考えられる。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7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感情をコントロールする前頭葉の病変により、イライラや攻撃的な言動が現れる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lang="en-US" altLang="ja-JP"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場合もある。</a:t>
            </a: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154262" y="4631337"/>
            <a:ext cx="11849316" cy="2133255"/>
          </a:xfrm>
          <a:prstGeom prst="roundRect">
            <a:avLst>
              <a:gd name="adj" fmla="val 11212"/>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nchorCtr="0"/>
          <a:lstStyle/>
          <a:p>
            <a:r>
              <a:rPr lang="ja-JP" altLang="en-US" sz="2000" dirty="0">
                <a:solidFill>
                  <a:schemeClr val="accent3">
                    <a:lumMod val="50000"/>
                  </a:schemeClr>
                </a:solidFill>
                <a:latin typeface="BIZ UDPゴシック" panose="020B0400000000000000" pitchFamily="50" charset="-128"/>
                <a:ea typeface="BIZ UDPゴシック" panose="020B0400000000000000" pitchFamily="50" charset="-128"/>
              </a:rPr>
              <a:t> ✕ </a:t>
            </a:r>
            <a:r>
              <a:rPr kumimoji="1" lang="ja-JP" altLang="en-US" sz="2000" dirty="0">
                <a:solidFill>
                  <a:schemeClr val="tx1"/>
                </a:solidFill>
                <a:latin typeface="BIZ UDPゴシック" panose="020B0400000000000000" pitchFamily="50" charset="-128"/>
                <a:ea typeface="BIZ UDPゴシック" panose="020B0400000000000000" pitchFamily="50" charset="-128"/>
              </a:rPr>
              <a:t>本人のプライドを傷つけるような対応は、状態の悪化を招きかねない。</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a:p>
            <a:r>
              <a:rPr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b="0" i="0" u="none" strike="noStrike" kern="1200" cap="none" spc="0" normalizeH="0" baseline="0" noProof="0" dirty="0">
                <a:ln>
                  <a:noFill/>
                </a:ln>
                <a:solidFill>
                  <a:srgbClr val="FFC000">
                    <a:lumMod val="75000"/>
                  </a:srgbClr>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000" dirty="0">
                <a:solidFill>
                  <a:schemeClr val="tx1"/>
                </a:solidFill>
                <a:latin typeface="BIZ UDPゴシック" panose="020B0400000000000000" pitchFamily="50" charset="-128"/>
                <a:ea typeface="BIZ UDPゴシック" panose="020B0400000000000000" pitchFamily="50" charset="-128"/>
              </a:rPr>
              <a:t> 本人には怒る理由があり、「理由のある」行為であることを理解する必要がある。</a:t>
            </a:r>
          </a:p>
          <a:p>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2000" dirty="0">
                <a:solidFill>
                  <a:schemeClr val="accent4">
                    <a:lumMod val="75000"/>
                  </a:schemeClr>
                </a:solidFill>
                <a:latin typeface="BIZ UDPゴシック" panose="020B0400000000000000" pitchFamily="50" charset="-128"/>
                <a:ea typeface="BIZ UDPゴシック" panose="020B0400000000000000" pitchFamily="50" charset="-128"/>
              </a:rPr>
              <a:t> ●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「なにか失礼をしたようですが</a:t>
            </a:r>
            <a:r>
              <a:rPr kumimoji="1" lang="en-US" altLang="ja-JP" sz="2000" dirty="0">
                <a:solidFill>
                  <a:schemeClr val="tx1"/>
                </a:solidFill>
                <a:latin typeface="BIZ UDPゴシック" panose="020B0400000000000000" pitchFamily="50" charset="-128"/>
                <a:ea typeface="BIZ UDPゴシック" panose="020B0400000000000000" pitchFamily="50" charset="-128"/>
              </a:rPr>
              <a:t>…</a:t>
            </a:r>
            <a:r>
              <a:rPr kumimoji="1" lang="ja-JP" altLang="en-US" sz="2000" dirty="0">
                <a:solidFill>
                  <a:schemeClr val="tx1"/>
                </a:solidFill>
                <a:latin typeface="BIZ UDPゴシック" panose="020B0400000000000000" pitchFamily="50" charset="-128"/>
                <a:ea typeface="BIZ UDPゴシック" panose="020B0400000000000000" pitchFamily="50" charset="-128"/>
              </a:rPr>
              <a:t>」など、状況に応じた言葉をかけて、相手の怒りの感情に引き込まれ</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ないように、冷静におだやかに対応する。</a:t>
            </a: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4218038" y="1512522"/>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3565987" y="2305744"/>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154262" y="4314045"/>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sp>
        <p:nvSpPr>
          <p:cNvPr id="19" name="矢印: 下 18">
            <a:extLst>
              <a:ext uri="{FF2B5EF4-FFF2-40B4-BE49-F238E27FC236}">
                <a16:creationId xmlns:a16="http://schemas.microsoft.com/office/drawing/2014/main" id="{C147F73F-E7DD-464E-98E3-6B846404BF71}"/>
              </a:ext>
            </a:extLst>
          </p:cNvPr>
          <p:cNvSpPr/>
          <p:nvPr/>
        </p:nvSpPr>
        <p:spPr>
          <a:xfrm>
            <a:off x="7746223" y="4266816"/>
            <a:ext cx="688258" cy="333861"/>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536354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1"/>
            <a:ext cx="12192000" cy="563418"/>
          </a:xfrm>
          <a:solidFill>
            <a:schemeClr val="accent2">
              <a:lumMod val="40000"/>
              <a:lumOff val="60000"/>
            </a:schemeClr>
          </a:solidFill>
        </p:spPr>
        <p:txBody>
          <a:bodyPr>
            <a:normAutofit fontScale="90000"/>
          </a:bodyPr>
          <a:lstStyle/>
          <a:p>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行動編</a:t>
            </a:r>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　 </a:t>
            </a:r>
            <a:r>
              <a:rPr lang="ja-JP" altLang="en-US" sz="3800" spc="-300" dirty="0">
                <a:latin typeface="BIZ UDPゴシック" panose="020B0400000000000000" pitchFamily="50" charset="-128"/>
                <a:ea typeface="BIZ UDPゴシック" panose="020B0400000000000000" pitchFamily="50" charset="-128"/>
              </a:rPr>
              <a:t>認知症バリアフリー社会の実現に向けての当社の取り組み</a:t>
            </a:r>
            <a:endParaRPr kumimoji="1" lang="ja-JP" altLang="en-US" sz="3800" dirty="0">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144A65CA-7189-45DD-9C3C-EEFBAE800455}"/>
              </a:ext>
            </a:extLst>
          </p:cNvPr>
          <p:cNvSpPr/>
          <p:nvPr/>
        </p:nvSpPr>
        <p:spPr>
          <a:xfrm>
            <a:off x="90930" y="1252134"/>
            <a:ext cx="2028142" cy="1140084"/>
          </a:xfrm>
          <a:prstGeom prst="roundRect">
            <a:avLst>
              <a:gd name="adj" fmla="val 2050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latin typeface="BIZ UDPゴシック" panose="020B0400000000000000" pitchFamily="50" charset="-128"/>
                <a:ea typeface="BIZ UDPゴシック" panose="020B0400000000000000" pitchFamily="50" charset="-128"/>
              </a:rPr>
              <a:t>１　</a:t>
            </a:r>
            <a:r>
              <a:rPr lang="ja-JP" altLang="en-US" sz="2400" dirty="0">
                <a:latin typeface="BIZ UDPゴシック" panose="020B0400000000000000" pitchFamily="50" charset="-128"/>
                <a:ea typeface="BIZ UDPゴシック" panose="020B0400000000000000" pitchFamily="50" charset="-128"/>
              </a:rPr>
              <a:t>人材育成</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F8515C12-2537-43BC-A604-9A4CA71387BB}"/>
              </a:ext>
            </a:extLst>
          </p:cNvPr>
          <p:cNvSpPr/>
          <p:nvPr/>
        </p:nvSpPr>
        <p:spPr>
          <a:xfrm>
            <a:off x="2253673" y="1252134"/>
            <a:ext cx="9858988" cy="11400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○認知症サポーター養成講座の受講推進。２０２５年までにすべての社員、マンション管理員の受講を目指す</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kumimoji="1" lang="ja-JP" altLang="en-US" sz="100" dirty="0">
                <a:solidFill>
                  <a:schemeClr val="tx1"/>
                </a:solidFill>
                <a:latin typeface="BIZ UDPゴシック" panose="020B0400000000000000" pitchFamily="50" charset="-128"/>
                <a:ea typeface="BIZ UDPゴシック" panose="020B0400000000000000" pitchFamily="50" charset="-128"/>
              </a:rPr>
              <a:t>　　 </a:t>
            </a:r>
            <a:endParaRPr kumimoji="1" lang="en-US" altLang="ja-JP" sz="1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endParaRPr kumimoji="1" lang="en-US" altLang="ja-JP" sz="1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　　 対象：本社及び</a:t>
            </a:r>
            <a:r>
              <a:rPr lang="ja-JP" altLang="en-US" sz="1300" dirty="0">
                <a:solidFill>
                  <a:schemeClr val="tx1"/>
                </a:solidFill>
                <a:latin typeface="BIZ UDPゴシック" panose="020B0400000000000000" pitchFamily="50" charset="-128"/>
                <a:ea typeface="BIZ UDPゴシック" panose="020B0400000000000000" pitchFamily="50" charset="-128"/>
              </a:rPr>
              <a:t>支店</a:t>
            </a:r>
            <a:r>
              <a:rPr kumimoji="1" lang="ja-JP" altLang="en-US" sz="1300" dirty="0">
                <a:solidFill>
                  <a:schemeClr val="tx1"/>
                </a:solidFill>
                <a:latin typeface="BIZ UDPゴシック" panose="020B0400000000000000" pitchFamily="50" charset="-128"/>
                <a:ea typeface="BIZ UDPゴシック" panose="020B0400000000000000" pitchFamily="50" charset="-128"/>
              </a:rPr>
              <a:t>社員（△△人）、マンション管理員（△△△人）</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〇認知症の方がお困り事があった際に相談や対応ができるよう</a:t>
            </a:r>
            <a:r>
              <a:rPr lang="ja-JP" altLang="en-US" sz="1300" dirty="0">
                <a:solidFill>
                  <a:schemeClr val="tx1"/>
                </a:solidFill>
                <a:latin typeface="BIZ UDPゴシック" panose="020B0400000000000000" pitchFamily="50" charset="-128"/>
                <a:ea typeface="BIZ UDPゴシック" panose="020B0400000000000000" pitchFamily="50" charset="-128"/>
              </a:rPr>
              <a:t>に、２０２５年までに各支店</a:t>
            </a:r>
            <a:r>
              <a:rPr kumimoji="1" lang="ja-JP" altLang="en-US" sz="1300" dirty="0">
                <a:solidFill>
                  <a:schemeClr val="tx1"/>
                </a:solidFill>
                <a:latin typeface="BIZ UDPゴシック" panose="020B0400000000000000" pitchFamily="50" charset="-128"/>
                <a:ea typeface="BIZ UDPゴシック" panose="020B0400000000000000" pitchFamily="50" charset="-128"/>
              </a:rPr>
              <a:t>最低１名の担当社員</a:t>
            </a:r>
            <a:r>
              <a:rPr lang="ja-JP" altLang="en-US" sz="1300" dirty="0">
                <a:solidFill>
                  <a:schemeClr val="tx1"/>
                </a:solidFill>
                <a:latin typeface="BIZ UDPゴシック" panose="020B0400000000000000" pitchFamily="50" charset="-128"/>
                <a:ea typeface="BIZ UDPゴシック" panose="020B0400000000000000" pitchFamily="50" charset="-128"/>
              </a:rPr>
              <a:t>を</a:t>
            </a:r>
            <a:r>
              <a:rPr kumimoji="1" lang="ja-JP" altLang="en-US" sz="1300" dirty="0">
                <a:solidFill>
                  <a:schemeClr val="tx1"/>
                </a:solidFill>
                <a:latin typeface="BIZ UDPゴシック" panose="020B0400000000000000" pitchFamily="50" charset="-128"/>
                <a:ea typeface="BIZ UDPゴシック" panose="020B0400000000000000" pitchFamily="50" charset="-128"/>
              </a:rPr>
              <a:t>配置</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kumimoji="1" lang="en-US" altLang="ja-JP" sz="1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kumimoji="1" lang="en-US" altLang="ja-JP" sz="1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　　 </a:t>
            </a:r>
            <a:r>
              <a:rPr lang="ja-JP" altLang="en-US" sz="1300" dirty="0">
                <a:solidFill>
                  <a:schemeClr val="tx1"/>
                </a:solidFill>
                <a:latin typeface="BIZ UDPゴシック" panose="020B0400000000000000" pitchFamily="50" charset="-128"/>
                <a:ea typeface="BIZ UDPゴシック" panose="020B0400000000000000" pitchFamily="50" charset="-128"/>
              </a:rPr>
              <a:t>支店数</a:t>
            </a:r>
            <a:r>
              <a:rPr kumimoji="1" lang="ja-JP" altLang="en-US" sz="1300" dirty="0">
                <a:solidFill>
                  <a:schemeClr val="tx1"/>
                </a:solidFill>
                <a:latin typeface="BIZ UDPゴシック" panose="020B0400000000000000" pitchFamily="50" charset="-128"/>
                <a:ea typeface="BIZ UDPゴシック" panose="020B0400000000000000" pitchFamily="50" charset="-128"/>
              </a:rPr>
              <a:t>：△△△支店</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E60D2FF2-F95B-4536-AA58-22EEE8F0FD52}"/>
              </a:ext>
            </a:extLst>
          </p:cNvPr>
          <p:cNvSpPr/>
          <p:nvPr/>
        </p:nvSpPr>
        <p:spPr>
          <a:xfrm>
            <a:off x="7368964" y="5460052"/>
            <a:ext cx="3790007"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92075" algn="l"/>
              </a:tabLs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23C13765-5EC8-456B-98AC-F3A64B4BF4EC}"/>
              </a:ext>
            </a:extLst>
          </p:cNvPr>
          <p:cNvSpPr/>
          <p:nvPr/>
        </p:nvSpPr>
        <p:spPr>
          <a:xfrm>
            <a:off x="93420" y="5200084"/>
            <a:ext cx="2021708" cy="1459331"/>
          </a:xfrm>
          <a:prstGeom prst="roundRect">
            <a:avLst>
              <a:gd name="adj" fmla="val 1302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BIZ UDPゴシック" panose="020B0400000000000000" pitchFamily="50" charset="-128"/>
                <a:ea typeface="BIZ UDPゴシック" panose="020B0400000000000000" pitchFamily="50" charset="-128"/>
              </a:rPr>
              <a:t>４　社内の</a:t>
            </a:r>
            <a:endParaRPr lang="en-US" altLang="ja-JP" sz="24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環境整備</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26" name="正方形/長方形 25">
            <a:extLst>
              <a:ext uri="{FF2B5EF4-FFF2-40B4-BE49-F238E27FC236}">
                <a16:creationId xmlns:a16="http://schemas.microsoft.com/office/drawing/2014/main" id="{225E45FF-B088-4C00-91A6-A3860E35A139}"/>
              </a:ext>
            </a:extLst>
          </p:cNvPr>
          <p:cNvSpPr/>
          <p:nvPr/>
        </p:nvSpPr>
        <p:spPr>
          <a:xfrm>
            <a:off x="2253673" y="5200084"/>
            <a:ext cx="9844908" cy="145933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○認知症の人にやさしい</a:t>
            </a:r>
            <a:r>
              <a:rPr lang="ja-JP" altLang="en-US" sz="1300" dirty="0">
                <a:solidFill>
                  <a:schemeClr val="tx1"/>
                </a:solidFill>
                <a:latin typeface="BIZ UDPゴシック" panose="020B0400000000000000" pitchFamily="50" charset="-128"/>
                <a:ea typeface="BIZ UDPゴシック" panose="020B0400000000000000" pitchFamily="50" charset="-128"/>
              </a:rPr>
              <a:t>マンション</a:t>
            </a:r>
            <a:r>
              <a:rPr kumimoji="1" lang="ja-JP" altLang="en-US" sz="1300" dirty="0">
                <a:solidFill>
                  <a:schemeClr val="tx1"/>
                </a:solidFill>
                <a:latin typeface="BIZ UDPゴシック" panose="020B0400000000000000" pitchFamily="50" charset="-128"/>
                <a:ea typeface="BIZ UDPゴシック" panose="020B0400000000000000" pitchFamily="50" charset="-128"/>
              </a:rPr>
              <a:t>づくりを認知症の人と共に推進</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kumimoji="1" lang="en-US" altLang="ja-JP" sz="5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 認知症の人にも分かりやすい動線づくり</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lang="en-US" altLang="ja-JP" sz="1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モデル棟：２０２２年度△△棟 → ２０２５年度△△棟</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marL="442913" indent="-442913">
              <a:tabLst>
                <a:tab pos="92075" algn="l"/>
              </a:tabLst>
            </a:pPr>
            <a:endParaRPr lang="en-US" altLang="ja-JP" sz="500" dirty="0">
              <a:solidFill>
                <a:schemeClr val="tx1"/>
              </a:solidFill>
              <a:latin typeface="BIZ UDPゴシック" panose="020B0400000000000000" pitchFamily="50" charset="-128"/>
              <a:ea typeface="BIZ UDPゴシック" panose="020B0400000000000000" pitchFamily="50" charset="-128"/>
            </a:endParaRPr>
          </a:p>
          <a:p>
            <a:pPr marL="442913" indent="-4429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 認知症にやさしいマンション環境づくりのための本人・家族ヒアリング</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442913" indent="-442913">
              <a:tabLst>
                <a:tab pos="92075" algn="l"/>
              </a:tabLst>
            </a:pPr>
            <a:endParaRPr lang="en-US" altLang="ja-JP" sz="100" dirty="0">
              <a:solidFill>
                <a:schemeClr val="tx1"/>
              </a:solidFill>
              <a:latin typeface="BIZ UDPゴシック" panose="020B0400000000000000" pitchFamily="50" charset="-128"/>
              <a:ea typeface="BIZ UDPゴシック" panose="020B0400000000000000" pitchFamily="50" charset="-128"/>
            </a:endParaRPr>
          </a:p>
          <a:p>
            <a:pPr marL="442913" indent="-4429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△△年度△△回実施 → △△年度△△回実施</a:t>
            </a:r>
            <a:endParaRPr kumimoji="1" lang="ja-JP" altLang="en-US" sz="1300" dirty="0">
              <a:solidFill>
                <a:schemeClr val="tx1"/>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887E9A62-C624-48E4-92C3-5B8B8DC9BC13}"/>
              </a:ext>
            </a:extLst>
          </p:cNvPr>
          <p:cNvSpPr/>
          <p:nvPr/>
        </p:nvSpPr>
        <p:spPr>
          <a:xfrm>
            <a:off x="90929" y="691202"/>
            <a:ext cx="12007652" cy="457016"/>
          </a:xfrm>
          <a:prstGeom prst="roundRect">
            <a:avLst>
              <a:gd name="adj" fmla="val 50000"/>
            </a:avLst>
          </a:prstGeom>
          <a:solidFill>
            <a:schemeClr val="accent4">
              <a:lumMod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1400" b="1" dirty="0">
                <a:solidFill>
                  <a:schemeClr val="bg1"/>
                </a:solidFill>
              </a:rPr>
              <a:t>当社では、経営理念である</a:t>
            </a:r>
            <a:r>
              <a:rPr kumimoji="1" lang="en-US" altLang="ja-JP" sz="1400" b="1" dirty="0">
                <a:solidFill>
                  <a:schemeClr val="bg1"/>
                </a:solidFill>
              </a:rPr>
              <a:t>《 </a:t>
            </a:r>
            <a:r>
              <a:rPr kumimoji="1" lang="ja-JP" altLang="en-US" sz="1400" b="1" dirty="0">
                <a:solidFill>
                  <a:schemeClr val="bg1"/>
                </a:solidFill>
              </a:rPr>
              <a:t>安心快適な生活環境の提供 </a:t>
            </a:r>
            <a:r>
              <a:rPr kumimoji="1" lang="en-US" altLang="ja-JP" sz="1400" b="1" dirty="0">
                <a:solidFill>
                  <a:schemeClr val="bg1"/>
                </a:solidFill>
              </a:rPr>
              <a:t>》《</a:t>
            </a:r>
            <a:r>
              <a:rPr kumimoji="1" lang="ja-JP" altLang="en-US" sz="1400" b="1" dirty="0">
                <a:solidFill>
                  <a:schemeClr val="bg1"/>
                </a:solidFill>
              </a:rPr>
              <a:t> 地域とともに歩む </a:t>
            </a:r>
            <a:r>
              <a:rPr kumimoji="1" lang="en-US" altLang="ja-JP" sz="1400" b="1" dirty="0">
                <a:solidFill>
                  <a:schemeClr val="bg1"/>
                </a:solidFill>
              </a:rPr>
              <a:t>》</a:t>
            </a:r>
            <a:r>
              <a:rPr kumimoji="1" lang="ja-JP" altLang="en-US" sz="1400" b="1" dirty="0">
                <a:solidFill>
                  <a:schemeClr val="bg1"/>
                </a:solidFill>
              </a:rPr>
              <a:t>という観点から、以下の取組を推進します。</a:t>
            </a:r>
          </a:p>
        </p:txBody>
      </p:sp>
      <p:sp>
        <p:nvSpPr>
          <p:cNvPr id="13" name="四角形: 角を丸くする 12">
            <a:extLst>
              <a:ext uri="{FF2B5EF4-FFF2-40B4-BE49-F238E27FC236}">
                <a16:creationId xmlns:a16="http://schemas.microsoft.com/office/drawing/2014/main" id="{6E6FE74D-2028-4FD6-A508-9D16DB80EF1E}"/>
              </a:ext>
            </a:extLst>
          </p:cNvPr>
          <p:cNvSpPr/>
          <p:nvPr/>
        </p:nvSpPr>
        <p:spPr>
          <a:xfrm>
            <a:off x="93419" y="2470265"/>
            <a:ext cx="2021977" cy="1561013"/>
          </a:xfrm>
          <a:prstGeom prst="roundRect">
            <a:avLst>
              <a:gd name="adj" fmla="val 1586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BIZ UDPゴシック" panose="020B0400000000000000" pitchFamily="50" charset="-128"/>
                <a:ea typeface="BIZ UDPゴシック" panose="020B0400000000000000" pitchFamily="50" charset="-128"/>
              </a:rPr>
              <a:t>２</a:t>
            </a:r>
            <a:r>
              <a:rPr kumimoji="1" lang="ja-JP" altLang="en-US"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地域連携</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255060B7-96BD-433A-A9C0-892B418FDCAB}"/>
              </a:ext>
            </a:extLst>
          </p:cNvPr>
          <p:cNvSpPr/>
          <p:nvPr/>
        </p:nvSpPr>
        <p:spPr>
          <a:xfrm>
            <a:off x="2253673" y="2468190"/>
            <a:ext cx="9858988" cy="156101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○全支店で</a:t>
            </a:r>
            <a:r>
              <a:rPr lang="ja-JP" altLang="en-US" sz="1300" dirty="0">
                <a:solidFill>
                  <a:schemeClr val="tx1"/>
                </a:solidFill>
                <a:latin typeface="BIZ UDPゴシック" panose="020B0400000000000000" pitchFamily="50" charset="-128"/>
                <a:ea typeface="BIZ UDPゴシック" panose="020B0400000000000000" pitchFamily="50" charset="-128"/>
              </a:rPr>
              <a:t>地域の関係機関（地域包括支援センターなど）との連携を推進 </a:t>
            </a:r>
            <a:r>
              <a:rPr lang="en-US" altLang="ja-JP" sz="1600" baseline="30000" dirty="0">
                <a:solidFill>
                  <a:schemeClr val="tx1"/>
                </a:solidFill>
                <a:latin typeface="BIZ UDPゴシック" panose="020B0400000000000000" pitchFamily="50" charset="-128"/>
                <a:ea typeface="BIZ UDPゴシック" panose="020B0400000000000000" pitchFamily="50" charset="-128"/>
              </a:rPr>
              <a:t>※</a:t>
            </a:r>
          </a:p>
          <a:p>
            <a:pPr>
              <a:tabLst>
                <a:tab pos="92075" algn="l"/>
              </a:tabLst>
            </a:pPr>
            <a:endParaRPr lang="en-US" altLang="ja-JP" sz="1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支店数：△△△支店</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○アルツハイマーデイ記念イベントなど、地域の各種認知症啓発イベント等への参加や協賛</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endParaRPr kumimoji="1" lang="en-US" altLang="ja-JP" sz="1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　　 △△年度実績：△△参加・△△協賛</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○チームオレンジへの参画（行政への協力）　　　　　　　　　　　　　　　　　○見守りネットワークへの参加</a:t>
            </a:r>
            <a:endParaRPr lang="en-US" altLang="ja-JP" sz="1300" dirty="0">
              <a:solidFill>
                <a:schemeClr val="tx1"/>
              </a:solidFill>
              <a:latin typeface="BIZ UDPゴシック" panose="020B0400000000000000" pitchFamily="50" charset="-128"/>
              <a:ea typeface="BIZ UDPゴシック" panose="020B0400000000000000" pitchFamily="50" charset="-128"/>
            </a:endParaRPr>
          </a:p>
          <a:p>
            <a:pPr marL="176213" indent="-176213">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 　　２０２２年度△△支店 → ２０２５年度△△支店　　　　　　　　　　　　　　　 ２０２２年度△△支店 → ２０２５年度△△支店</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65E673EA-70DF-454A-A6DC-8BF7C260A6E7}"/>
              </a:ext>
            </a:extLst>
          </p:cNvPr>
          <p:cNvSpPr/>
          <p:nvPr/>
        </p:nvSpPr>
        <p:spPr>
          <a:xfrm>
            <a:off x="7971920" y="2542855"/>
            <a:ext cx="3847648" cy="388212"/>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具体的な相談や連絡を行う社内、支店の連絡体制を整備。</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92075" algn="l"/>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関係機関の担当者同士と「顔の見える関係」づくり。</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四角形: 角を丸くする 15">
            <a:extLst>
              <a:ext uri="{FF2B5EF4-FFF2-40B4-BE49-F238E27FC236}">
                <a16:creationId xmlns:a16="http://schemas.microsoft.com/office/drawing/2014/main" id="{5F299DFC-EE26-4638-83D7-DF9684CA1C54}"/>
              </a:ext>
            </a:extLst>
          </p:cNvPr>
          <p:cNvSpPr/>
          <p:nvPr/>
        </p:nvSpPr>
        <p:spPr>
          <a:xfrm>
            <a:off x="93419" y="4123648"/>
            <a:ext cx="2021977" cy="984075"/>
          </a:xfrm>
          <a:prstGeom prst="roundRect">
            <a:avLst>
              <a:gd name="adj" fmla="val 1658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ja-JP" altLang="en-US" sz="2400" dirty="0">
                <a:latin typeface="BIZ UDPゴシック" panose="020B0400000000000000" pitchFamily="50" charset="-128"/>
                <a:ea typeface="BIZ UDPゴシック" panose="020B0400000000000000" pitchFamily="50" charset="-128"/>
              </a:rPr>
              <a:t>３</a:t>
            </a:r>
            <a:r>
              <a:rPr kumimoji="1" lang="ja-JP" altLang="en-US"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社内制度</a:t>
            </a:r>
            <a:endParaRPr lang="en-US" altLang="ja-JP" sz="2400" dirty="0">
              <a:latin typeface="BIZ UDPゴシック" panose="020B0400000000000000" pitchFamily="50" charset="-128"/>
              <a:ea typeface="BIZ UDPゴシック" panose="020B0400000000000000" pitchFamily="50" charset="-128"/>
            </a:endParaRPr>
          </a:p>
          <a:p>
            <a:pPr>
              <a:lnSpc>
                <a:spcPct val="80000"/>
              </a:lnSpc>
            </a:pPr>
            <a:r>
              <a:rPr lang="en-US" altLang="ja-JP"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の整備</a:t>
            </a:r>
            <a:endParaRPr kumimoji="1" lang="ja-JP" altLang="en-US" sz="2400" dirty="0">
              <a:solidFill>
                <a:schemeClr val="tx1"/>
              </a:solidFill>
              <a:latin typeface="BIZ UDPゴシック" panose="020B0400000000000000" pitchFamily="50" charset="-128"/>
              <a:ea typeface="BIZ UDPゴシック" panose="020B0400000000000000" pitchFamily="50" charset="-128"/>
            </a:endParaRPr>
          </a:p>
        </p:txBody>
      </p:sp>
      <p:sp>
        <p:nvSpPr>
          <p:cNvPr id="19" name="正方形/長方形 18">
            <a:extLst>
              <a:ext uri="{FF2B5EF4-FFF2-40B4-BE49-F238E27FC236}">
                <a16:creationId xmlns:a16="http://schemas.microsoft.com/office/drawing/2014/main" id="{84D4106E-8FED-4D16-8FDB-1BBDEACEDFFF}"/>
              </a:ext>
            </a:extLst>
          </p:cNvPr>
          <p:cNvSpPr/>
          <p:nvPr/>
        </p:nvSpPr>
        <p:spPr>
          <a:xfrm>
            <a:off x="2253673" y="4123648"/>
            <a:ext cx="9858988" cy="9840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○介護休業制度の勧奨　　　</a:t>
            </a:r>
            <a:r>
              <a:rPr kumimoji="1" lang="zh-TW" altLang="en-US" sz="1300" dirty="0">
                <a:solidFill>
                  <a:schemeClr val="tx1"/>
                </a:solidFill>
                <a:latin typeface="BIZ UDPゴシック" panose="020B0400000000000000" pitchFamily="50" charset="-128"/>
                <a:ea typeface="BIZ UDPゴシック" panose="020B0400000000000000" pitchFamily="50" charset="-128"/>
              </a:rPr>
              <a:t>　△△年度実績：△△</a:t>
            </a:r>
            <a:r>
              <a:rPr kumimoji="1" lang="ja-JP" altLang="en-US" sz="1300" dirty="0">
                <a:solidFill>
                  <a:schemeClr val="tx1"/>
                </a:solidFill>
                <a:latin typeface="BIZ UDPゴシック" panose="020B0400000000000000" pitchFamily="50" charset="-128"/>
                <a:ea typeface="BIZ UDPゴシック" panose="020B0400000000000000" pitchFamily="50" charset="-128"/>
              </a:rPr>
              <a:t>人</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kumimoji="1" lang="ja-JP" altLang="en-US" sz="1300" dirty="0">
                <a:solidFill>
                  <a:schemeClr val="tx1"/>
                </a:solidFill>
                <a:latin typeface="BIZ UDPゴシック" panose="020B0400000000000000" pitchFamily="50" charset="-128"/>
                <a:ea typeface="BIZ UDPゴシック" panose="020B0400000000000000" pitchFamily="50" charset="-128"/>
              </a:rPr>
              <a:t>○（マンション管理員や支店社員から寄せられる）相談室の設置（</a:t>
            </a:r>
            <a:r>
              <a:rPr lang="ja-JP" altLang="en-US"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dirty="0">
                <a:solidFill>
                  <a:schemeClr val="tx1"/>
                </a:solidFill>
                <a:latin typeface="BIZ UDPゴシック" panose="020B0400000000000000" pitchFamily="50" charset="-128"/>
                <a:ea typeface="BIZ UDPゴシック" panose="020B0400000000000000" pitchFamily="50" charset="-128"/>
              </a:rPr>
              <a:t>年度開設）</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a:tabLst>
                <a:tab pos="92075" algn="l"/>
              </a:tabLst>
            </a:pPr>
            <a:r>
              <a:rPr lang="ja-JP" altLang="en-US" sz="1300" dirty="0">
                <a:solidFill>
                  <a:schemeClr val="tx1"/>
                </a:solidFill>
                <a:latin typeface="BIZ UDPゴシック" panose="020B0400000000000000" pitchFamily="50" charset="-128"/>
                <a:ea typeface="BIZ UDPゴシック" panose="020B0400000000000000" pitchFamily="50" charset="-128"/>
              </a:rPr>
              <a:t>〇認知症になっても可能な限り当社で働き続けていただくための仕組みの検討（△△年度より）</a:t>
            </a:r>
            <a:endParaRPr lang="en-US" altLang="ja-JP" sz="13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90225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646331"/>
          </a:xfrm>
          <a:solidFill>
            <a:schemeClr val="accent2">
              <a:lumMod val="40000"/>
              <a:lumOff val="60000"/>
            </a:schemeClr>
          </a:solidFill>
        </p:spPr>
        <p:txBody>
          <a:bodyPr>
            <a:normAutofit/>
          </a:bodyPr>
          <a:lstStyle/>
          <a:p>
            <a:pPr algn="ctr"/>
            <a:r>
              <a:rPr lang="ja-JP" altLang="en-US" sz="4000" spc="-300">
                <a:solidFill>
                  <a:prstClr val="black"/>
                </a:solidFill>
                <a:latin typeface="BIZ UDPゴシック" panose="020B0400000000000000" pitchFamily="50" charset="-128"/>
                <a:ea typeface="BIZ UDPゴシック" panose="020B0400000000000000" pitchFamily="50" charset="-128"/>
              </a:rPr>
              <a:t>認知症の人の生活を支えるための</a:t>
            </a:r>
            <a:r>
              <a:rPr kumimoji="1" lang="ja-JP" altLang="en-US" sz="4000" b="0"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参考</a:t>
            </a:r>
            <a:r>
              <a:rPr lang="ja-JP" altLang="en-US" sz="4000" spc="-300" dirty="0">
                <a:solidFill>
                  <a:prstClr val="black"/>
                </a:solidFill>
                <a:latin typeface="BIZ UDPゴシック" panose="020B0400000000000000" pitchFamily="50" charset="-128"/>
                <a:ea typeface="BIZ UDPゴシック" panose="020B0400000000000000" pitchFamily="50" charset="-128"/>
              </a:rPr>
              <a:t>情報</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329011" y="5116155"/>
            <a:ext cx="5591804" cy="1323439"/>
          </a:xfrm>
        </p:spPr>
        <p:txBody>
          <a:bodyPr>
            <a:noAutofit/>
          </a:bodyPr>
          <a:lstStyle/>
          <a:p>
            <a:pPr marL="0" indent="0">
              <a:lnSpc>
                <a:spcPct val="100000"/>
              </a:lnSpc>
              <a:spcBef>
                <a:spcPts val="0"/>
              </a:spcBef>
              <a:buNone/>
            </a:pPr>
            <a:r>
              <a:rPr lang="ja-JP" altLang="en-US" sz="1800" dirty="0">
                <a:latin typeface="BIZ UDPゴシック" panose="020B0400000000000000" pitchFamily="50" charset="-128"/>
                <a:ea typeface="BIZ UDPゴシック" panose="020B0400000000000000" pitchFamily="50" charset="-128"/>
              </a:rPr>
              <a:t>・全国若年性認知症支援センター：</a:t>
            </a:r>
            <a:r>
              <a:rPr lang="en-US" altLang="ja-JP" sz="1800" dirty="0">
                <a:latin typeface="BIZ UDPゴシック" panose="020B0400000000000000" pitchFamily="50" charset="-128"/>
                <a:ea typeface="BIZ UDPゴシック" panose="020B0400000000000000" pitchFamily="50" charset="-128"/>
              </a:rPr>
              <a:t>0562-44-5551</a:t>
            </a:r>
          </a:p>
          <a:p>
            <a:pPr marL="0" indent="0">
              <a:lnSpc>
                <a:spcPct val="100000"/>
              </a:lnSpc>
              <a:spcBef>
                <a:spcPts val="0"/>
              </a:spcBef>
              <a:buNone/>
            </a:pPr>
            <a:r>
              <a:rPr lang="ja-JP" altLang="en-US" sz="1800" dirty="0">
                <a:latin typeface="BIZ UDPゴシック" panose="020B0400000000000000" pitchFamily="50" charset="-128"/>
                <a:ea typeface="BIZ UDPゴシック" panose="020B0400000000000000" pitchFamily="50" charset="-128"/>
              </a:rPr>
              <a:t>　月～金曜日 </a:t>
            </a:r>
            <a:r>
              <a:rPr lang="en-US" altLang="ja-JP" sz="1800" dirty="0">
                <a:latin typeface="BIZ UDPゴシック" panose="020B0400000000000000" pitchFamily="50" charset="-128"/>
                <a:ea typeface="BIZ UDPゴシック" panose="020B0400000000000000" pitchFamily="50" charset="-128"/>
              </a:rPr>
              <a:t>9:00</a:t>
            </a: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17:00</a:t>
            </a:r>
            <a:r>
              <a:rPr lang="ja-JP" altLang="en-US" sz="1800" dirty="0">
                <a:latin typeface="BIZ UDPゴシック" panose="020B0400000000000000" pitchFamily="50" charset="-128"/>
                <a:ea typeface="BIZ UDPゴシック" panose="020B0400000000000000" pitchFamily="50" charset="-128"/>
              </a:rPr>
              <a:t>（祝日・年末年始除く）</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endParaRPr lang="ja-JP" altLang="en-US" sz="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1800" dirty="0">
                <a:latin typeface="BIZ UDPゴシック" panose="020B0400000000000000" pitchFamily="50" charset="-128"/>
                <a:ea typeface="BIZ UDPゴシック" panose="020B0400000000000000" pitchFamily="50" charset="-128"/>
              </a:rPr>
              <a:t>・若年性認知症コールセンター：</a:t>
            </a:r>
            <a:r>
              <a:rPr lang="en-US" altLang="ja-JP" sz="1800" dirty="0">
                <a:latin typeface="BIZ UDPゴシック" panose="020B0400000000000000" pitchFamily="50" charset="-128"/>
                <a:ea typeface="BIZ UDPゴシック" panose="020B0400000000000000" pitchFamily="50" charset="-128"/>
              </a:rPr>
              <a:t>0800-100-2707</a:t>
            </a:r>
          </a:p>
          <a:p>
            <a:pPr marL="0" indent="0">
              <a:lnSpc>
                <a:spcPct val="100000"/>
              </a:lnSpc>
              <a:spcBef>
                <a:spcPts val="0"/>
              </a:spcBef>
              <a:buNone/>
            </a:pPr>
            <a:r>
              <a:rPr lang="ja-JP" altLang="en-US" sz="1800" dirty="0">
                <a:latin typeface="BIZ UDPゴシック" panose="020B0400000000000000" pitchFamily="50" charset="-128"/>
                <a:ea typeface="BIZ UDPゴシック" panose="020B0400000000000000" pitchFamily="50" charset="-128"/>
              </a:rPr>
              <a:t>　月～土曜日 </a:t>
            </a:r>
            <a:r>
              <a:rPr lang="en-US" altLang="ja-JP" sz="1800" dirty="0">
                <a:latin typeface="BIZ UDPゴシック" panose="020B0400000000000000" pitchFamily="50" charset="-128"/>
                <a:ea typeface="BIZ UDPゴシック" panose="020B0400000000000000" pitchFamily="50" charset="-128"/>
              </a:rPr>
              <a:t>10:00</a:t>
            </a:r>
            <a:r>
              <a:rPr lang="ja-JP" altLang="en-US" sz="1800" dirty="0">
                <a:latin typeface="BIZ UDPゴシック" panose="020B0400000000000000" pitchFamily="50" charset="-128"/>
                <a:ea typeface="BIZ UDPゴシック" panose="020B0400000000000000" pitchFamily="50" charset="-128"/>
              </a:rPr>
              <a:t>～</a:t>
            </a:r>
            <a:r>
              <a:rPr lang="en-US" altLang="ja-JP" sz="1800" dirty="0">
                <a:latin typeface="BIZ UDPゴシック" panose="020B0400000000000000" pitchFamily="50" charset="-128"/>
                <a:ea typeface="BIZ UDPゴシック" panose="020B0400000000000000" pitchFamily="50" charset="-128"/>
              </a:rPr>
              <a:t>15:00</a:t>
            </a:r>
            <a:r>
              <a:rPr lang="ja-JP" altLang="en-US" sz="1800" dirty="0">
                <a:latin typeface="BIZ UDPゴシック" panose="020B0400000000000000" pitchFamily="50" charset="-128"/>
                <a:ea typeface="BIZ UDPゴシック" panose="020B0400000000000000" pitchFamily="50" charset="-128"/>
              </a:rPr>
              <a:t>（祝日・年末年始除く）</a:t>
            </a:r>
          </a:p>
        </p:txBody>
      </p:sp>
      <p:sp>
        <p:nvSpPr>
          <p:cNvPr id="7" name="四角形: 角を丸くする 6">
            <a:extLst>
              <a:ext uri="{FF2B5EF4-FFF2-40B4-BE49-F238E27FC236}">
                <a16:creationId xmlns:a16="http://schemas.microsoft.com/office/drawing/2014/main" id="{144A65CA-7189-45DD-9C3C-EEFBAE800455}"/>
              </a:ext>
            </a:extLst>
          </p:cNvPr>
          <p:cNvSpPr/>
          <p:nvPr/>
        </p:nvSpPr>
        <p:spPr>
          <a:xfrm>
            <a:off x="347669" y="791325"/>
            <a:ext cx="556898" cy="492594"/>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tx1"/>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9153C1E1-7091-48F4-A0A4-BF4CEBD2DCA3}"/>
              </a:ext>
            </a:extLst>
          </p:cNvPr>
          <p:cNvSpPr txBox="1"/>
          <p:nvPr/>
        </p:nvSpPr>
        <p:spPr>
          <a:xfrm>
            <a:off x="904567" y="692915"/>
            <a:ext cx="3879869" cy="646331"/>
          </a:xfrm>
          <a:prstGeom prst="rect">
            <a:avLst/>
          </a:prstGeom>
          <a:noFill/>
        </p:spPr>
        <p:txBody>
          <a:bodyPr wrap="square">
            <a:spAutoFit/>
          </a:bodyPr>
          <a:lstStyle/>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相談窓口</a:t>
            </a:r>
          </a:p>
        </p:txBody>
      </p:sp>
      <p:sp>
        <p:nvSpPr>
          <p:cNvPr id="14" name="テキスト ボックス 13">
            <a:extLst>
              <a:ext uri="{FF2B5EF4-FFF2-40B4-BE49-F238E27FC236}">
                <a16:creationId xmlns:a16="http://schemas.microsoft.com/office/drawing/2014/main" id="{B78DD3EF-6DBE-4F80-A576-EB9D2F1A744F}"/>
              </a:ext>
            </a:extLst>
          </p:cNvPr>
          <p:cNvSpPr txBox="1"/>
          <p:nvPr/>
        </p:nvSpPr>
        <p:spPr>
          <a:xfrm>
            <a:off x="229682" y="1402804"/>
            <a:ext cx="5541852" cy="1200329"/>
          </a:xfrm>
          <a:prstGeom prst="rect">
            <a:avLst/>
          </a:prstGeom>
          <a:noFill/>
        </p:spPr>
        <p:txBody>
          <a:bodyPr wrap="square">
            <a:spAutoFit/>
          </a:bodyPr>
          <a:lstStyle/>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 認知症に関する制度</a:t>
            </a:r>
            <a:endParaRPr lang="en-US" altLang="ja-JP" sz="36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　 全般の問い合わせ</a:t>
            </a:r>
          </a:p>
        </p:txBody>
      </p:sp>
      <p:sp>
        <p:nvSpPr>
          <p:cNvPr id="15" name="テキスト ボックス 14">
            <a:extLst>
              <a:ext uri="{FF2B5EF4-FFF2-40B4-BE49-F238E27FC236}">
                <a16:creationId xmlns:a16="http://schemas.microsoft.com/office/drawing/2014/main" id="{62DEF3AB-FE91-415D-A709-F0A51930CC94}"/>
              </a:ext>
            </a:extLst>
          </p:cNvPr>
          <p:cNvSpPr txBox="1"/>
          <p:nvPr/>
        </p:nvSpPr>
        <p:spPr>
          <a:xfrm>
            <a:off x="229681" y="2656235"/>
            <a:ext cx="5541852" cy="1200329"/>
          </a:xfrm>
          <a:prstGeom prst="rect">
            <a:avLst/>
          </a:prstGeom>
          <a:noFill/>
        </p:spPr>
        <p:txBody>
          <a:bodyPr wrap="square">
            <a:spAutoFit/>
          </a:bodyPr>
          <a:lstStyle/>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 認知症高齢者等の</a:t>
            </a:r>
            <a:endParaRPr lang="en-US" altLang="ja-JP" sz="36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en-US" altLang="ja-JP" sz="3600" dirty="0">
                <a:latin typeface="HG丸ｺﾞｼｯｸM-PRO" panose="020F0600000000000000" pitchFamily="50" charset="-128"/>
                <a:ea typeface="HG丸ｺﾞｼｯｸM-PRO" panose="020F0600000000000000" pitchFamily="50" charset="-128"/>
              </a:rPr>
              <a:t>   </a:t>
            </a:r>
            <a:r>
              <a:rPr lang="ja-JP" altLang="en-US" sz="3600" dirty="0">
                <a:latin typeface="HG丸ｺﾞｼｯｸM-PRO" panose="020F0600000000000000" pitchFamily="50" charset="-128"/>
                <a:ea typeface="HG丸ｺﾞｼｯｸM-PRO" panose="020F0600000000000000" pitchFamily="50" charset="-128"/>
              </a:rPr>
              <a:t> 総合相談窓口</a:t>
            </a:r>
          </a:p>
        </p:txBody>
      </p:sp>
      <p:sp>
        <p:nvSpPr>
          <p:cNvPr id="16" name="テキスト ボックス 15">
            <a:extLst>
              <a:ext uri="{FF2B5EF4-FFF2-40B4-BE49-F238E27FC236}">
                <a16:creationId xmlns:a16="http://schemas.microsoft.com/office/drawing/2014/main" id="{C348C734-02F7-45E7-8023-7E1438546A99}"/>
              </a:ext>
            </a:extLst>
          </p:cNvPr>
          <p:cNvSpPr txBox="1"/>
          <p:nvPr/>
        </p:nvSpPr>
        <p:spPr>
          <a:xfrm>
            <a:off x="229681" y="3925641"/>
            <a:ext cx="8960501" cy="646331"/>
          </a:xfrm>
          <a:prstGeom prst="rect">
            <a:avLst/>
          </a:prstGeom>
          <a:noFill/>
        </p:spPr>
        <p:txBody>
          <a:bodyPr wrap="square">
            <a:spAutoFit/>
          </a:bodyPr>
          <a:lstStyle/>
          <a:p>
            <a:pPr marL="0" indent="0">
              <a:lnSpc>
                <a:spcPct val="100000"/>
              </a:lnSpc>
              <a:spcBef>
                <a:spcPts val="0"/>
              </a:spcBef>
              <a:buNone/>
            </a:pPr>
            <a:r>
              <a:rPr lang="ja-JP" altLang="en-US" sz="3600" dirty="0">
                <a:latin typeface="HG丸ｺﾞｼｯｸM-PRO" panose="020F0600000000000000" pitchFamily="50" charset="-128"/>
                <a:ea typeface="HG丸ｺﾞｼｯｸM-PRO" panose="020F0600000000000000" pitchFamily="50" charset="-128"/>
              </a:rPr>
              <a:t>○ 若年性認知症に関する相談・支援</a:t>
            </a:r>
          </a:p>
        </p:txBody>
      </p:sp>
      <p:sp>
        <p:nvSpPr>
          <p:cNvPr id="17" name="テキスト ボックス 16">
            <a:extLst>
              <a:ext uri="{FF2B5EF4-FFF2-40B4-BE49-F238E27FC236}">
                <a16:creationId xmlns:a16="http://schemas.microsoft.com/office/drawing/2014/main" id="{40684A45-4EEC-423B-B14A-5D6A38AAA9B2}"/>
              </a:ext>
            </a:extLst>
          </p:cNvPr>
          <p:cNvSpPr txBox="1"/>
          <p:nvPr/>
        </p:nvSpPr>
        <p:spPr>
          <a:xfrm>
            <a:off x="6048633" y="1443335"/>
            <a:ext cx="5672318" cy="923330"/>
          </a:xfrm>
          <a:prstGeom prst="rect">
            <a:avLst/>
          </a:prstGeom>
          <a:noFill/>
        </p:spPr>
        <p:txBody>
          <a:bodyPr wrap="square">
            <a:spAutoFit/>
          </a:bodyPr>
          <a:lstStyle/>
          <a:p>
            <a:pPr marL="0" indent="0" algn="ctr">
              <a:lnSpc>
                <a:spcPct val="100000"/>
              </a:lnSpc>
              <a:spcBef>
                <a:spcPts val="0"/>
              </a:spcBef>
              <a:buNone/>
            </a:pP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市町村の窓口</a:t>
            </a:r>
            <a:r>
              <a:rPr lang="en-US" altLang="ja-JP" sz="2400" dirty="0">
                <a:latin typeface="HG丸ｺﾞｼｯｸM-PRO" panose="020F0600000000000000" pitchFamily="50" charset="-128"/>
                <a:ea typeface="HG丸ｺﾞｼｯｸM-PRO" panose="020F0600000000000000" pitchFamily="50" charset="-128"/>
              </a:rPr>
              <a:t>】</a:t>
            </a:r>
          </a:p>
          <a:p>
            <a:pPr marL="0" indent="0" algn="ctr">
              <a:lnSpc>
                <a:spcPct val="100000"/>
              </a:lnSpc>
              <a:spcBef>
                <a:spcPts val="0"/>
              </a:spcBef>
              <a:buNone/>
            </a:pPr>
            <a:endParaRPr lang="en-US" altLang="ja-JP" sz="800" dirty="0">
              <a:latin typeface="HG丸ｺﾞｼｯｸM-PRO" panose="020F0600000000000000" pitchFamily="50" charset="-128"/>
              <a:ea typeface="HG丸ｺﾞｼｯｸM-PRO" panose="020F0600000000000000" pitchFamily="50" charset="-128"/>
            </a:endParaRPr>
          </a:p>
          <a:p>
            <a:pPr marL="0" indent="0" algn="ctr">
              <a:lnSpc>
                <a:spcPct val="100000"/>
              </a:lnSpc>
              <a:spcBef>
                <a:spcPts val="0"/>
              </a:spcBef>
              <a:buNone/>
            </a:pPr>
            <a:r>
              <a:rPr lang="ja-JP" altLang="en-US" sz="2200" spc="-100" dirty="0">
                <a:latin typeface="HG丸ｺﾞｼｯｸM-PRO" panose="020F0600000000000000" pitchFamily="50" charset="-128"/>
                <a:ea typeface="HG丸ｺﾞｼｯｸM-PRO" panose="020F0600000000000000" pitchFamily="50" charset="-128"/>
              </a:rPr>
              <a:t>△△市△△△△課 </a:t>
            </a:r>
            <a:r>
              <a:rPr lang="en-US" altLang="ja-JP" sz="2200" spc="-100" dirty="0">
                <a:latin typeface="HG丸ｺﾞｼｯｸM-PRO" panose="020F0600000000000000" pitchFamily="50" charset="-128"/>
                <a:ea typeface="HG丸ｺﾞｼｯｸM-PRO" panose="020F0600000000000000" pitchFamily="50" charset="-128"/>
              </a:rPr>
              <a:t>TEL</a:t>
            </a:r>
            <a:r>
              <a:rPr lang="ja-JP" altLang="en-US" sz="2200" spc="-100" dirty="0">
                <a:latin typeface="HG丸ｺﾞｼｯｸM-PRO" panose="020F0600000000000000" pitchFamily="50" charset="-128"/>
                <a:ea typeface="HG丸ｺﾞｼｯｸM-PRO" panose="020F0600000000000000" pitchFamily="50" charset="-128"/>
              </a:rPr>
              <a:t>△△△</a:t>
            </a:r>
            <a:r>
              <a:rPr lang="en-US" altLang="ja-JP" sz="2200" spc="-100" dirty="0">
                <a:latin typeface="HG丸ｺﾞｼｯｸM-PRO" panose="020F0600000000000000" pitchFamily="50" charset="-128"/>
                <a:ea typeface="HG丸ｺﾞｼｯｸM-PRO" panose="020F0600000000000000" pitchFamily="50" charset="-128"/>
              </a:rPr>
              <a:t>-</a:t>
            </a:r>
            <a:r>
              <a:rPr lang="ja-JP" altLang="en-US" sz="2200" spc="-100" dirty="0">
                <a:latin typeface="HG丸ｺﾞｼｯｸM-PRO" panose="020F0600000000000000" pitchFamily="50" charset="-128"/>
                <a:ea typeface="HG丸ｺﾞｼｯｸM-PRO" panose="020F0600000000000000" pitchFamily="50" charset="-128"/>
              </a:rPr>
              <a:t>△△</a:t>
            </a:r>
            <a:r>
              <a:rPr lang="en-US" altLang="ja-JP" sz="2200" spc="-100" dirty="0">
                <a:latin typeface="HG丸ｺﾞｼｯｸM-PRO" panose="020F0600000000000000" pitchFamily="50" charset="-128"/>
                <a:ea typeface="HG丸ｺﾞｼｯｸM-PRO" panose="020F0600000000000000" pitchFamily="50" charset="-128"/>
              </a:rPr>
              <a:t>-</a:t>
            </a:r>
            <a:r>
              <a:rPr lang="ja-JP" altLang="en-US" sz="2200" spc="-100" dirty="0">
                <a:latin typeface="HG丸ｺﾞｼｯｸM-PRO" panose="020F0600000000000000" pitchFamily="50" charset="-128"/>
                <a:ea typeface="HG丸ｺﾞｼｯｸM-PRO" panose="020F0600000000000000" pitchFamily="50" charset="-128"/>
              </a:rPr>
              <a:t>△△△△</a:t>
            </a:r>
          </a:p>
        </p:txBody>
      </p:sp>
      <p:sp>
        <p:nvSpPr>
          <p:cNvPr id="18" name="テキスト ボックス 17">
            <a:extLst>
              <a:ext uri="{FF2B5EF4-FFF2-40B4-BE49-F238E27FC236}">
                <a16:creationId xmlns:a16="http://schemas.microsoft.com/office/drawing/2014/main" id="{57BACABF-5867-41AB-A70F-8D880A6F0113}"/>
              </a:ext>
            </a:extLst>
          </p:cNvPr>
          <p:cNvSpPr txBox="1"/>
          <p:nvPr/>
        </p:nvSpPr>
        <p:spPr>
          <a:xfrm>
            <a:off x="6096000" y="2684089"/>
            <a:ext cx="5624951" cy="461665"/>
          </a:xfrm>
          <a:prstGeom prst="rect">
            <a:avLst/>
          </a:prstGeom>
          <a:noFill/>
        </p:spPr>
        <p:txBody>
          <a:bodyPr wrap="square">
            <a:spAutoFit/>
          </a:bodyPr>
          <a:lstStyle/>
          <a:p>
            <a:pPr marL="0" indent="0" algn="ctr">
              <a:lnSpc>
                <a:spcPct val="100000"/>
              </a:lnSpc>
              <a:spcBef>
                <a:spcPts val="0"/>
              </a:spcBef>
              <a:buNone/>
            </a:pP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地域包括支援センター</a:t>
            </a:r>
            <a:r>
              <a:rPr lang="en-US" altLang="ja-JP" sz="2400" dirty="0">
                <a:latin typeface="HG丸ｺﾞｼｯｸM-PRO" panose="020F0600000000000000" pitchFamily="50" charset="-128"/>
                <a:ea typeface="HG丸ｺﾞｼｯｸM-PRO" panose="020F0600000000000000" pitchFamily="50" charset="-128"/>
              </a:rPr>
              <a:t>】</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19" name="テキスト ボックス 18">
            <a:extLst>
              <a:ext uri="{FF2B5EF4-FFF2-40B4-BE49-F238E27FC236}">
                <a16:creationId xmlns:a16="http://schemas.microsoft.com/office/drawing/2014/main" id="{3493F4DF-BFEB-4BB0-8048-DBC1732F8210}"/>
              </a:ext>
            </a:extLst>
          </p:cNvPr>
          <p:cNvSpPr txBox="1"/>
          <p:nvPr/>
        </p:nvSpPr>
        <p:spPr>
          <a:xfrm>
            <a:off x="6048633" y="4598678"/>
            <a:ext cx="5672318" cy="461665"/>
          </a:xfrm>
          <a:prstGeom prst="rect">
            <a:avLst/>
          </a:prstGeom>
          <a:noFill/>
        </p:spPr>
        <p:txBody>
          <a:bodyPr wrap="square">
            <a:spAutoFit/>
          </a:bodyPr>
          <a:lstStyle/>
          <a:p>
            <a:pPr marL="0" indent="0" algn="ctr">
              <a:lnSpc>
                <a:spcPct val="100000"/>
              </a:lnSpc>
              <a:spcBef>
                <a:spcPts val="0"/>
              </a:spcBef>
              <a:buNone/>
            </a:pP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若年性認知症支援コーディネーター</a:t>
            </a:r>
            <a:r>
              <a:rPr lang="en-US" altLang="ja-JP" sz="2400" dirty="0">
                <a:latin typeface="HG丸ｺﾞｼｯｸM-PRO" panose="020F0600000000000000" pitchFamily="50" charset="-128"/>
                <a:ea typeface="HG丸ｺﾞｼｯｸM-PRO" panose="020F0600000000000000" pitchFamily="50" charset="-128"/>
              </a:rPr>
              <a:t>】</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20" name="テキスト ボックス 19">
            <a:extLst>
              <a:ext uri="{FF2B5EF4-FFF2-40B4-BE49-F238E27FC236}">
                <a16:creationId xmlns:a16="http://schemas.microsoft.com/office/drawing/2014/main" id="{8857CF0C-3865-44F9-8881-5672137C90E0}"/>
              </a:ext>
            </a:extLst>
          </p:cNvPr>
          <p:cNvSpPr txBox="1"/>
          <p:nvPr/>
        </p:nvSpPr>
        <p:spPr>
          <a:xfrm>
            <a:off x="329011" y="4604236"/>
            <a:ext cx="5591804" cy="461665"/>
          </a:xfrm>
          <a:prstGeom prst="rect">
            <a:avLst/>
          </a:prstGeom>
          <a:noFill/>
        </p:spPr>
        <p:txBody>
          <a:bodyPr wrap="square">
            <a:spAutoFit/>
          </a:bodyPr>
          <a:lstStyle/>
          <a:p>
            <a:pPr marL="0" indent="0" algn="ctr">
              <a:lnSpc>
                <a:spcPct val="100000"/>
              </a:lnSpc>
              <a:spcBef>
                <a:spcPts val="0"/>
              </a:spcBef>
              <a:buNone/>
            </a:pPr>
            <a:r>
              <a:rPr lang="en-US" altLang="ja-JP" sz="2400" dirty="0">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全国若年性認知症支援センター</a:t>
            </a:r>
            <a:r>
              <a:rPr lang="en-US" altLang="ja-JP" sz="2400" dirty="0">
                <a:latin typeface="HG丸ｺﾞｼｯｸM-PRO" panose="020F0600000000000000" pitchFamily="50" charset="-128"/>
                <a:ea typeface="HG丸ｺﾞｼｯｸM-PRO" panose="020F0600000000000000" pitchFamily="50" charset="-128"/>
              </a:rPr>
              <a:t>】</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4" name="矢印: 右 3">
            <a:extLst>
              <a:ext uri="{FF2B5EF4-FFF2-40B4-BE49-F238E27FC236}">
                <a16:creationId xmlns:a16="http://schemas.microsoft.com/office/drawing/2014/main" id="{F4CB8EE2-88E7-4061-8092-0DC4288851D9}"/>
              </a:ext>
            </a:extLst>
          </p:cNvPr>
          <p:cNvSpPr/>
          <p:nvPr/>
        </p:nvSpPr>
        <p:spPr>
          <a:xfrm>
            <a:off x="5222729" y="1703021"/>
            <a:ext cx="698088" cy="618091"/>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右 20">
            <a:extLst>
              <a:ext uri="{FF2B5EF4-FFF2-40B4-BE49-F238E27FC236}">
                <a16:creationId xmlns:a16="http://schemas.microsoft.com/office/drawing/2014/main" id="{81B1CA21-E6AA-49DE-975A-C5374430F3A5}"/>
              </a:ext>
            </a:extLst>
          </p:cNvPr>
          <p:cNvSpPr/>
          <p:nvPr/>
        </p:nvSpPr>
        <p:spPr>
          <a:xfrm>
            <a:off x="5222729" y="2947148"/>
            <a:ext cx="698088" cy="618091"/>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C20FEEB-5DEC-4087-9E0B-F9033E9488AA}"/>
              </a:ext>
            </a:extLst>
          </p:cNvPr>
          <p:cNvSpPr/>
          <p:nvPr/>
        </p:nvSpPr>
        <p:spPr>
          <a:xfrm>
            <a:off x="6326166" y="3257709"/>
            <a:ext cx="5117251" cy="502684"/>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検索エンジンで</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「地元の市町村名</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地域包括支援センター一覧」等と検索すると、</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当該地域を担当しているセンターを調べることができます。</a:t>
            </a:r>
          </a:p>
        </p:txBody>
      </p:sp>
      <p:sp>
        <p:nvSpPr>
          <p:cNvPr id="24" name="吹き出し: 円形 23">
            <a:extLst>
              <a:ext uri="{FF2B5EF4-FFF2-40B4-BE49-F238E27FC236}">
                <a16:creationId xmlns:a16="http://schemas.microsoft.com/office/drawing/2014/main" id="{64864A0A-CFAF-4A26-A971-E39DE5BA17D4}"/>
              </a:ext>
            </a:extLst>
          </p:cNvPr>
          <p:cNvSpPr/>
          <p:nvPr/>
        </p:nvSpPr>
        <p:spPr>
          <a:xfrm>
            <a:off x="11261618" y="2929442"/>
            <a:ext cx="622355" cy="332401"/>
          </a:xfrm>
          <a:prstGeom prst="wedgeEllipseCallout">
            <a:avLst>
              <a:gd name="adj1" fmla="val -55399"/>
              <a:gd name="adj2" fmla="val 9232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b="1" dirty="0">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25" name="コンテンツ プレースホルダー 2">
            <a:extLst>
              <a:ext uri="{FF2B5EF4-FFF2-40B4-BE49-F238E27FC236}">
                <a16:creationId xmlns:a16="http://schemas.microsoft.com/office/drawing/2014/main" id="{DA9DFA68-2F08-4E68-BA47-5E79739076E2}"/>
              </a:ext>
            </a:extLst>
          </p:cNvPr>
          <p:cNvSpPr txBox="1">
            <a:spLocks/>
          </p:cNvSpPr>
          <p:nvPr/>
        </p:nvSpPr>
        <p:spPr>
          <a:xfrm>
            <a:off x="6048633" y="5175140"/>
            <a:ext cx="5672318" cy="646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・各都道府県に配置されています。都道府県のホーム</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　ページをご欄ください。</a:t>
            </a:r>
          </a:p>
        </p:txBody>
      </p:sp>
      <p:sp>
        <p:nvSpPr>
          <p:cNvPr id="26" name="正方形/長方形 25">
            <a:extLst>
              <a:ext uri="{FF2B5EF4-FFF2-40B4-BE49-F238E27FC236}">
                <a16:creationId xmlns:a16="http://schemas.microsoft.com/office/drawing/2014/main" id="{B7709EE6-9FF6-441C-B34B-CF800DF1C6D8}"/>
              </a:ext>
            </a:extLst>
          </p:cNvPr>
          <p:cNvSpPr/>
          <p:nvPr/>
        </p:nvSpPr>
        <p:spPr>
          <a:xfrm>
            <a:off x="6326166" y="5930118"/>
            <a:ext cx="5117251" cy="502684"/>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検索エンジンで</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「都道府県名</a:t>
            </a: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若年性認知症支援コーディネーター」等と検索する</a:t>
            </a:r>
            <a:endParaRPr kumimoji="1" lang="en-US" altLang="ja-JP" sz="11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100" dirty="0">
                <a:solidFill>
                  <a:schemeClr val="tx1"/>
                </a:solidFill>
                <a:latin typeface="UD デジタル 教科書体 NK-R" panose="02020400000000000000" pitchFamily="18" charset="-128"/>
                <a:ea typeface="UD デジタル 教科書体 NK-R" panose="02020400000000000000" pitchFamily="18" charset="-128"/>
              </a:rPr>
              <a:t>　　と、当該都道府県の情報をを調べることができます。</a:t>
            </a:r>
          </a:p>
        </p:txBody>
      </p:sp>
      <p:sp>
        <p:nvSpPr>
          <p:cNvPr id="27" name="吹き出し: 円形 26">
            <a:extLst>
              <a:ext uri="{FF2B5EF4-FFF2-40B4-BE49-F238E27FC236}">
                <a16:creationId xmlns:a16="http://schemas.microsoft.com/office/drawing/2014/main" id="{23779962-D029-4753-BF35-32E064E592B5}"/>
              </a:ext>
            </a:extLst>
          </p:cNvPr>
          <p:cNvSpPr/>
          <p:nvPr/>
        </p:nvSpPr>
        <p:spPr>
          <a:xfrm>
            <a:off x="11317037" y="5774458"/>
            <a:ext cx="622355" cy="332401"/>
          </a:xfrm>
          <a:prstGeom prst="wedgeEllipseCallout">
            <a:avLst>
              <a:gd name="adj1" fmla="val -55399"/>
              <a:gd name="adj2" fmla="val 9232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latin typeface="HGP創英角ﾎﾟｯﾌﾟ体" panose="040B0A00000000000000" pitchFamily="50" charset="-128"/>
                <a:ea typeface="HGP創英角ﾎﾟｯﾌﾟ体" panose="040B0A00000000000000" pitchFamily="50" charset="-128"/>
              </a:rPr>
              <a:t>!!</a:t>
            </a:r>
            <a:endParaRPr kumimoji="1" lang="ja-JP" altLang="en-US" b="1" dirty="0">
              <a:solidFill>
                <a:schemeClr val="bg1"/>
              </a:solidFill>
              <a:latin typeface="HGP創英角ﾎﾟｯﾌﾟ体" panose="040B0A00000000000000" pitchFamily="50" charset="-128"/>
              <a:ea typeface="HGP創英角ﾎﾟｯﾌﾟ体" panose="040B0A00000000000000" pitchFamily="50" charset="-128"/>
            </a:endParaRPr>
          </a:p>
        </p:txBody>
      </p:sp>
      <p:cxnSp>
        <p:nvCxnSpPr>
          <p:cNvPr id="6" name="直線コネクタ 5">
            <a:extLst>
              <a:ext uri="{FF2B5EF4-FFF2-40B4-BE49-F238E27FC236}">
                <a16:creationId xmlns:a16="http://schemas.microsoft.com/office/drawing/2014/main" id="{0C08B585-F73D-4B3C-ABDB-70CC2190CDB3}"/>
              </a:ext>
            </a:extLst>
          </p:cNvPr>
          <p:cNvCxnSpPr>
            <a:cxnSpLocks/>
          </p:cNvCxnSpPr>
          <p:nvPr/>
        </p:nvCxnSpPr>
        <p:spPr>
          <a:xfrm>
            <a:off x="5952107" y="4687584"/>
            <a:ext cx="0" cy="1801705"/>
          </a:xfrm>
          <a:prstGeom prst="line">
            <a:avLst/>
          </a:prstGeom>
          <a:ln w="8572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448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646331"/>
          </a:xfrm>
          <a:solidFill>
            <a:schemeClr val="accent2">
              <a:lumMod val="40000"/>
              <a:lumOff val="60000"/>
            </a:schemeClr>
          </a:solidFill>
        </p:spPr>
        <p:txBody>
          <a:bodyPr>
            <a:normAutofit fontScale="90000"/>
          </a:bodyPr>
          <a:lstStyle/>
          <a:p>
            <a:pPr algn="ctr"/>
            <a:r>
              <a:rPr lang="ja-JP" altLang="en-US" sz="5400" dirty="0">
                <a:latin typeface="BIZ UDPゴシック" panose="020B0400000000000000" pitchFamily="50" charset="-128"/>
                <a:ea typeface="BIZ UDPゴシック" panose="020B0400000000000000" pitchFamily="50" charset="-128"/>
              </a:rPr>
              <a:t>おわりに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9153C1E1-7091-48F4-A0A4-BF4CEBD2DCA3}"/>
              </a:ext>
            </a:extLst>
          </p:cNvPr>
          <p:cNvSpPr txBox="1"/>
          <p:nvPr/>
        </p:nvSpPr>
        <p:spPr>
          <a:xfrm>
            <a:off x="267239" y="692915"/>
            <a:ext cx="11657522" cy="523220"/>
          </a:xfrm>
          <a:prstGeom prst="rect">
            <a:avLst/>
          </a:prstGeom>
          <a:noFill/>
        </p:spPr>
        <p:txBody>
          <a:bodyPr wrap="square">
            <a:spAutoFit/>
          </a:bodyPr>
          <a:lstStyle/>
          <a:p>
            <a:pPr marL="0" indent="0" algn="ctr">
              <a:lnSpc>
                <a:spcPct val="100000"/>
              </a:lnSpc>
              <a:spcBef>
                <a:spcPts val="0"/>
              </a:spcBef>
              <a:buNone/>
            </a:pPr>
            <a:r>
              <a:rPr lang="ja-JP" altLang="en-US" sz="2800" dirty="0">
                <a:solidFill>
                  <a:schemeClr val="accent1">
                    <a:lumMod val="50000"/>
                  </a:schemeClr>
                </a:solidFill>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 手引きは適宜改訂します </a:t>
            </a:r>
            <a:r>
              <a:rPr lang="ja-JP" altLang="en-US" sz="2800" dirty="0">
                <a:solidFill>
                  <a:schemeClr val="accent1">
                    <a:lumMod val="50000"/>
                  </a:schemeClr>
                </a:solidFill>
                <a:latin typeface="BIZ UDPゴシック" panose="020B0400000000000000" pitchFamily="50" charset="-128"/>
                <a:ea typeface="BIZ UDPゴシック" panose="020B0400000000000000" pitchFamily="50" charset="-128"/>
              </a:rPr>
              <a:t>●</a:t>
            </a:r>
            <a:endParaRPr lang="ja-JP" altLang="en-US" sz="28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C348C734-02F7-45E7-8023-7E1438546A99}"/>
              </a:ext>
            </a:extLst>
          </p:cNvPr>
          <p:cNvSpPr txBox="1"/>
          <p:nvPr/>
        </p:nvSpPr>
        <p:spPr>
          <a:xfrm>
            <a:off x="267239" y="5004084"/>
            <a:ext cx="11657522" cy="1661993"/>
          </a:xfrm>
          <a:prstGeom prst="rect">
            <a:avLst/>
          </a:prstGeom>
          <a:solidFill>
            <a:schemeClr val="accent5">
              <a:lumMod val="20000"/>
              <a:lumOff val="80000"/>
              <a:alpha val="20000"/>
            </a:schemeClr>
          </a:solidFill>
          <a:ln w="25400">
            <a:solidFill>
              <a:schemeClr val="accent1">
                <a:shade val="50000"/>
              </a:schemeClr>
            </a:solidFill>
          </a:ln>
        </p:spPr>
        <p:txBody>
          <a:bodyPr wrap="square">
            <a:spAutoFit/>
          </a:bodyPr>
          <a:lstStyle/>
          <a:p>
            <a:pPr marL="0" indent="0" algn="ctr">
              <a:lnSpc>
                <a:spcPct val="100000"/>
              </a:lnSpc>
              <a:spcBef>
                <a:spcPts val="0"/>
              </a:spcBef>
              <a:buNone/>
            </a:pPr>
            <a:r>
              <a:rPr lang="ja-JP" altLang="en-US" sz="2800" dirty="0">
                <a:solidFill>
                  <a:schemeClr val="tx2">
                    <a:lumMod val="50000"/>
                  </a:schemeClr>
                </a:solidFill>
                <a:latin typeface="HGP創英角ｺﾞｼｯｸUB" panose="020B0900000000000000" pitchFamily="50" charset="-128"/>
                <a:ea typeface="HGP創英角ｺﾞｼｯｸUB" panose="020B0900000000000000" pitchFamily="50" charset="-128"/>
              </a:rPr>
              <a:t>この手引きへのご意見や認知症に関する情報提供などの社内連絡先</a:t>
            </a:r>
            <a:endParaRPr lang="en-US" altLang="ja-JP" sz="28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a:p>
            <a:pPr marL="0" indent="0" algn="ctr">
              <a:lnSpc>
                <a:spcPct val="100000"/>
              </a:lnSpc>
              <a:spcBef>
                <a:spcPts val="0"/>
              </a:spcBef>
              <a:buNone/>
            </a:pPr>
            <a:r>
              <a:rPr lang="ja-JP" altLang="en-US"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△△△△部 △△△△課</a:t>
            </a:r>
            <a:endParaRPr lang="en-US" altLang="ja-JP" sz="24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a:p>
            <a:pPr marL="0" indent="0" algn="ctr">
              <a:lnSpc>
                <a:spcPct val="100000"/>
              </a:lnSpc>
              <a:spcBef>
                <a:spcPts val="0"/>
              </a:spcBef>
              <a:buNone/>
            </a:pPr>
            <a:r>
              <a:rPr lang="ja-JP" altLang="en-US"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ＴＥＬ △△△</a:t>
            </a:r>
            <a:r>
              <a:rPr lang="en-US" altLang="ja-JP"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a:t>
            </a:r>
          </a:p>
          <a:p>
            <a:pPr marL="0" indent="0" algn="ctr">
              <a:lnSpc>
                <a:spcPct val="100000"/>
              </a:lnSpc>
              <a:spcBef>
                <a:spcPts val="0"/>
              </a:spcBef>
              <a:buNone/>
            </a:pPr>
            <a:r>
              <a:rPr lang="en-US" altLang="ja-JP"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E-mail *******@****.co.jp</a:t>
            </a:r>
            <a:endParaRPr lang="ja-JP" altLang="en-US" sz="24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p:txBody>
      </p:sp>
      <p:sp>
        <p:nvSpPr>
          <p:cNvPr id="28" name="テキスト ボックス 27">
            <a:extLst>
              <a:ext uri="{FF2B5EF4-FFF2-40B4-BE49-F238E27FC236}">
                <a16:creationId xmlns:a16="http://schemas.microsoft.com/office/drawing/2014/main" id="{56EE7AE5-7186-4E9D-BB72-844AA487619F}"/>
              </a:ext>
            </a:extLst>
          </p:cNvPr>
          <p:cNvSpPr txBox="1"/>
          <p:nvPr/>
        </p:nvSpPr>
        <p:spPr>
          <a:xfrm>
            <a:off x="267239" y="1897967"/>
            <a:ext cx="11657522" cy="523220"/>
          </a:xfrm>
          <a:prstGeom prst="rect">
            <a:avLst/>
          </a:prstGeom>
          <a:noFill/>
        </p:spPr>
        <p:txBody>
          <a:bodyPr wrap="square">
            <a:spAutoFit/>
          </a:bodyPr>
          <a:lstStyle/>
          <a:p>
            <a:pPr marL="0" indent="0" algn="ctr">
              <a:lnSpc>
                <a:spcPct val="100000"/>
              </a:lnSpc>
              <a:spcBef>
                <a:spcPts val="0"/>
              </a:spcBef>
              <a:buNone/>
            </a:pPr>
            <a:r>
              <a:rPr lang="ja-JP" altLang="en-US" sz="2800" dirty="0">
                <a:solidFill>
                  <a:schemeClr val="accent1">
                    <a:lumMod val="50000"/>
                  </a:schemeClr>
                </a:solidFill>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 事例も追加していきます </a:t>
            </a:r>
            <a:r>
              <a:rPr lang="ja-JP" altLang="en-US" sz="2800" dirty="0">
                <a:solidFill>
                  <a:schemeClr val="accent1">
                    <a:lumMod val="50000"/>
                  </a:schemeClr>
                </a:solidFill>
                <a:latin typeface="BIZ UDPゴシック" panose="020B0400000000000000" pitchFamily="50" charset="-128"/>
                <a:ea typeface="BIZ UDPゴシック" panose="020B0400000000000000" pitchFamily="50" charset="-128"/>
              </a:rPr>
              <a:t>●</a:t>
            </a:r>
            <a:endParaRPr lang="ja-JP" altLang="en-US" sz="2800" dirty="0">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52E14F25-A41B-4A5D-8C21-2CF7F7C0E108}"/>
              </a:ext>
            </a:extLst>
          </p:cNvPr>
          <p:cNvSpPr txBox="1"/>
          <p:nvPr/>
        </p:nvSpPr>
        <p:spPr>
          <a:xfrm>
            <a:off x="267239" y="1180846"/>
            <a:ext cx="11657522" cy="707886"/>
          </a:xfrm>
          <a:prstGeom prst="rect">
            <a:avLst/>
          </a:prstGeom>
          <a:noFill/>
        </p:spPr>
        <p:txBody>
          <a:bodyPr wrap="square">
            <a:spAutoFit/>
          </a:bodyPr>
          <a:lstStyle/>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認知症バリアフリー社会の実現に向けてよりよいものとなるように、この手引きは適宜改訂して</a:t>
            </a:r>
            <a:endParaRPr lang="en-US" altLang="ja-JP" sz="20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いきます。みなさんのご意見をお寄せください。</a:t>
            </a:r>
          </a:p>
        </p:txBody>
      </p:sp>
      <p:sp>
        <p:nvSpPr>
          <p:cNvPr id="30" name="テキスト ボックス 29">
            <a:extLst>
              <a:ext uri="{FF2B5EF4-FFF2-40B4-BE49-F238E27FC236}">
                <a16:creationId xmlns:a16="http://schemas.microsoft.com/office/drawing/2014/main" id="{DA386C86-4339-4FAB-806B-0D6E99B4D3FC}"/>
              </a:ext>
            </a:extLst>
          </p:cNvPr>
          <p:cNvSpPr txBox="1"/>
          <p:nvPr/>
        </p:nvSpPr>
        <p:spPr>
          <a:xfrm>
            <a:off x="267239" y="2369796"/>
            <a:ext cx="11657522" cy="1015663"/>
          </a:xfrm>
          <a:prstGeom prst="rect">
            <a:avLst/>
          </a:prstGeom>
          <a:noFill/>
        </p:spPr>
        <p:txBody>
          <a:bodyPr wrap="square">
            <a:spAutoFit/>
          </a:bodyPr>
          <a:lstStyle/>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認知症と思われるお客さまへの接遇事例をお寄せください。</a:t>
            </a:r>
            <a:endParaRPr lang="en-US" altLang="ja-JP" sz="20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対応に困ったことだけでなく、こうしたらお客さまに喜んでいただけたという事例もお寄せくだ</a:t>
            </a:r>
            <a:endParaRPr lang="en-US" altLang="ja-JP" sz="2000" dirty="0">
              <a:latin typeface="HG丸ｺﾞｼｯｸM-PRO" panose="020F0600000000000000" pitchFamily="50" charset="-128"/>
              <a:ea typeface="HG丸ｺﾞｼｯｸM-PRO" panose="020F0600000000000000" pitchFamily="50" charset="-128"/>
            </a:endParaRPr>
          </a:p>
          <a:p>
            <a:pPr marL="0" indent="0">
              <a:lnSpc>
                <a:spcPct val="100000"/>
              </a:lnSpc>
              <a:spcBef>
                <a:spcPts val="0"/>
              </a:spcBef>
              <a:buNone/>
            </a:pPr>
            <a:r>
              <a:rPr lang="ja-JP" altLang="en-US" sz="2000" dirty="0">
                <a:latin typeface="HG丸ｺﾞｼｯｸM-PRO" panose="020F0600000000000000" pitchFamily="50" charset="-128"/>
                <a:ea typeface="HG丸ｺﾞｼｯｸM-PRO" panose="020F0600000000000000" pitchFamily="50" charset="-128"/>
              </a:rPr>
              <a:t>　さい。追加掲載していきます。</a:t>
            </a:r>
            <a:endParaRPr lang="en-US" altLang="ja-JP" sz="2000"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2769D8B5-7222-4C2E-B440-77502E20CD8A}"/>
              </a:ext>
            </a:extLst>
          </p:cNvPr>
          <p:cNvSpPr txBox="1"/>
          <p:nvPr/>
        </p:nvSpPr>
        <p:spPr>
          <a:xfrm>
            <a:off x="267239" y="3599717"/>
            <a:ext cx="11657522" cy="1261884"/>
          </a:xfrm>
          <a:prstGeom prst="rect">
            <a:avLst/>
          </a:prstGeom>
          <a:solidFill>
            <a:schemeClr val="accent5">
              <a:lumMod val="20000"/>
              <a:lumOff val="80000"/>
              <a:alpha val="20000"/>
            </a:schemeClr>
          </a:solidFill>
          <a:ln w="25400">
            <a:solidFill>
              <a:schemeClr val="accent1">
                <a:shade val="50000"/>
              </a:schemeClr>
            </a:solidFill>
          </a:ln>
        </p:spPr>
        <p:txBody>
          <a:bodyPr wrap="square">
            <a:spAutoFit/>
          </a:bodyPr>
          <a:lstStyle/>
          <a:p>
            <a:pPr algn="ctr"/>
            <a:r>
              <a:rPr lang="ja-JP" altLang="en-US" sz="2800" dirty="0">
                <a:solidFill>
                  <a:schemeClr val="tx2">
                    <a:lumMod val="50000"/>
                  </a:schemeClr>
                </a:solidFill>
                <a:latin typeface="HGP創英角ｺﾞｼｯｸUB" panose="020B0900000000000000" pitchFamily="50" charset="-128"/>
                <a:ea typeface="HGP創英角ｺﾞｼｯｸUB" panose="020B0900000000000000" pitchFamily="50" charset="-128"/>
              </a:rPr>
              <a:t>連絡体制</a:t>
            </a:r>
            <a:r>
              <a:rPr lang="ja-JP" altLang="en-US" sz="2000" dirty="0">
                <a:solidFill>
                  <a:schemeClr val="tx2">
                    <a:lumMod val="50000"/>
                  </a:schemeClr>
                </a:solidFill>
                <a:latin typeface="HGP創英角ｺﾞｼｯｸUB" panose="020B0900000000000000" pitchFamily="50" charset="-128"/>
                <a:ea typeface="HGP創英角ｺﾞｼｯｸUB" panose="020B0900000000000000" pitchFamily="50" charset="-128"/>
              </a:rPr>
              <a:t>（ひとりでは解決困難な場合）</a:t>
            </a:r>
          </a:p>
          <a:p>
            <a:pPr marL="0" indent="0" algn="ctr">
              <a:lnSpc>
                <a:spcPct val="100000"/>
              </a:lnSpc>
              <a:spcBef>
                <a:spcPts val="0"/>
              </a:spcBef>
              <a:buNone/>
            </a:pPr>
            <a:endParaRPr lang="en-US" altLang="ja-JP" sz="12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a:p>
            <a:pPr marL="0" indent="0" algn="ctr">
              <a:lnSpc>
                <a:spcPct val="100000"/>
              </a:lnSpc>
              <a:spcBef>
                <a:spcPts val="0"/>
              </a:spcBef>
              <a:buNone/>
            </a:pPr>
            <a:r>
              <a:rPr lang="ja-JP" altLang="en-US" sz="2400" dirty="0">
                <a:solidFill>
                  <a:schemeClr val="tx2">
                    <a:lumMod val="50000"/>
                  </a:schemeClr>
                </a:solidFill>
                <a:latin typeface="HGP創英角ｺﾞｼｯｸUB" panose="020B0900000000000000" pitchFamily="50" charset="-128"/>
                <a:ea typeface="HGP創英角ｺﾞｼｯｸUB" panose="020B0900000000000000" pitchFamily="50" charset="-128"/>
              </a:rPr>
              <a:t>まずは支店の認知症サポート担当者もしくは支店長に報告 → 関係各所に連絡指示</a:t>
            </a:r>
            <a:endParaRPr lang="en-US" altLang="ja-JP" sz="24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a:p>
            <a:pPr marL="0" indent="0" algn="ctr">
              <a:lnSpc>
                <a:spcPct val="100000"/>
              </a:lnSpc>
              <a:spcBef>
                <a:spcPts val="0"/>
              </a:spcBef>
              <a:buNone/>
            </a:pPr>
            <a:endParaRPr lang="ja-JP" altLang="en-US" sz="1200" dirty="0">
              <a:solidFill>
                <a:schemeClr val="tx2">
                  <a:lumMod val="50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54851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1"/>
            <a:ext cx="9567852" cy="692726"/>
          </a:xfrm>
        </p:spPr>
        <p:txBody>
          <a:bodyPr>
            <a:normAutofit fontScale="90000"/>
          </a:bodyPr>
          <a:lstStyle/>
          <a:p>
            <a:pPr algn="ctr"/>
            <a:r>
              <a:rPr kumimoji="1"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はじめに</a:t>
            </a:r>
            <a:r>
              <a:rPr kumimoji="1"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157317" y="843566"/>
            <a:ext cx="9656890" cy="6035675"/>
          </a:xfrm>
        </p:spPr>
        <p:txBody>
          <a:bodyPr>
            <a:no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〇人生</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年時代を迎えて、</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家族や自分自身を含めて認知症になる</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ことは何も特別なことではない社会になりました。</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80000"/>
              </a:lnSpc>
              <a:spcBef>
                <a:spcPts val="0"/>
              </a:spcBef>
              <a:spcAft>
                <a:spcPts val="0"/>
              </a:spcAft>
              <a:buClrTx/>
              <a:buSzTx/>
              <a:buFont typeface="Arial" panose="020B0604020202020204" pitchFamily="34" charset="0"/>
              <a:buNone/>
              <a:tabLst/>
              <a:defRPr/>
            </a:pPr>
            <a:endParaRPr kumimoji="1" lang="en-US" altLang="ja-JP"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○認知症に限らず、さまざまな事情等を抱えるあらゆるお客さまの</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存在を前提とした「地域共生社会」への対応が求められます。</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○住宅業界で働く私たちにとっても、認知症は他人事ではありません。</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lang="ja-JP" altLang="en-US" sz="2400" dirty="0">
                <a:latin typeface="BIZ UDPゴシック" panose="020B0400000000000000" pitchFamily="50" charset="-128"/>
                <a:ea typeface="BIZ UDPゴシック" panose="020B0400000000000000" pitchFamily="50" charset="-128"/>
              </a:rPr>
              <a:t>管理しているマンションにお住まいの方</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なかにも、</a:t>
            </a:r>
            <a:r>
              <a:rPr kumimoji="1" lang="ja-JP" altLang="en-US" sz="2400" dirty="0">
                <a:latin typeface="BIZ UDPゴシック" panose="020B0400000000000000" pitchFamily="50" charset="-128"/>
                <a:ea typeface="BIZ UDPゴシック" panose="020B0400000000000000" pitchFamily="50" charset="-128"/>
              </a:rPr>
              <a:t>認知症と思われ</a:t>
            </a:r>
            <a:endParaRPr kumimoji="1" lang="en-US" altLang="ja-JP" sz="24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ja-JP" altLang="en-US"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る方がいらっしゃると思います。</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ja-JP" altLang="en-US"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〇当社では、かねてより社員の皆さまへの認知症サポーター養成講座</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ja-JP" sz="2400" dirty="0">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の受講を薦めてきましたが、あらためて当社の姿勢を皆さまに理解</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ja-JP" sz="2400" dirty="0">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していただくため、当社版</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認知症バリアフリー社会実現のための手</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ja-JP" sz="2400" dirty="0">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引き</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を作成しました。</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tab pos="5653088" algn="l"/>
              </a:tabLst>
              <a:defRPr/>
            </a:pPr>
            <a:endParaRPr kumimoji="1" lang="ja-JP" altLang="en-US" sz="1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〇認知症の人でも、できる限り住み慣れた地域での暮らしを継続できる</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ja-JP" altLang="en-US" sz="2400" dirty="0">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ように、社員の皆さまも、認知症の人を特別視することなく、認知症の</a:t>
            </a:r>
            <a:endPar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ja-JP" sz="2400" dirty="0">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人を取り巻く障壁を減らす「認知症バリアフリー</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」に取り組んでいただ</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ja-JP" sz="2400" dirty="0">
                <a:solidFill>
                  <a:prstClr val="black"/>
                </a:solidFill>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きたいと思います。</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indent="0">
              <a:spcBef>
                <a:spcPts val="0"/>
              </a:spcBef>
              <a:buNone/>
            </a:pPr>
            <a:endParaRPr lang="en-US" altLang="ja-JP" sz="2400" dirty="0">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38250A92-5CEF-497E-9A41-7B1B0A8B4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6155" y="3910479"/>
            <a:ext cx="2358895" cy="2933664"/>
          </a:xfrm>
          <a:prstGeom prst="rect">
            <a:avLst/>
          </a:prstGeom>
        </p:spPr>
      </p:pic>
      <p:grpSp>
        <p:nvGrpSpPr>
          <p:cNvPr id="7" name="グループ化 6">
            <a:extLst>
              <a:ext uri="{FF2B5EF4-FFF2-40B4-BE49-F238E27FC236}">
                <a16:creationId xmlns:a16="http://schemas.microsoft.com/office/drawing/2014/main" id="{8CC8E27D-CD12-4A37-A2D9-590E9C9C0376}"/>
              </a:ext>
            </a:extLst>
          </p:cNvPr>
          <p:cNvGrpSpPr/>
          <p:nvPr/>
        </p:nvGrpSpPr>
        <p:grpSpPr>
          <a:xfrm>
            <a:off x="9567852" y="334299"/>
            <a:ext cx="2466832" cy="3421626"/>
            <a:chOff x="9567852" y="255640"/>
            <a:chExt cx="2466832" cy="3421626"/>
          </a:xfrm>
        </p:grpSpPr>
        <p:sp>
          <p:nvSpPr>
            <p:cNvPr id="8" name="正方形/長方形 7">
              <a:extLst>
                <a:ext uri="{FF2B5EF4-FFF2-40B4-BE49-F238E27FC236}">
                  <a16:creationId xmlns:a16="http://schemas.microsoft.com/office/drawing/2014/main" id="{1BA9E613-5A55-4B5D-B9CE-B1AEF01207D7}"/>
                </a:ext>
              </a:extLst>
            </p:cNvPr>
            <p:cNvSpPr/>
            <p:nvPr/>
          </p:nvSpPr>
          <p:spPr>
            <a:xfrm>
              <a:off x="9567852" y="255640"/>
              <a:ext cx="2466832" cy="342162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300" dirty="0">
                  <a:solidFill>
                    <a:prstClr val="black"/>
                  </a:solidFill>
                  <a:latin typeface="BIZ UDPゴシック" panose="020B0400000000000000" pitchFamily="50" charset="-128"/>
                  <a:ea typeface="BIZ UDPゴシック" panose="020B0400000000000000" pitchFamily="50" charset="-128"/>
                </a:rPr>
                <a:t>      </a:t>
              </a:r>
              <a:r>
                <a:rPr kumimoji="1" lang="ja-JP" altLang="en-US" sz="1400" dirty="0">
                  <a:solidFill>
                    <a:prstClr val="black"/>
                  </a:solidFill>
                  <a:latin typeface="BIZ UDPゴシック" panose="020B0400000000000000" pitchFamily="50" charset="-128"/>
                  <a:ea typeface="BIZ UDPゴシック" panose="020B0400000000000000" pitchFamily="50" charset="-128"/>
                </a:rPr>
                <a:t>認知症バリアフリーの</a:t>
              </a:r>
              <a:endParaRPr kumimoji="1" lang="en-US" altLang="ja-JP" sz="14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400" dirty="0">
                  <a:solidFill>
                    <a:prstClr val="black"/>
                  </a:solidFill>
                  <a:latin typeface="BIZ UDPゴシック" panose="020B0400000000000000" pitchFamily="50" charset="-128"/>
                  <a:ea typeface="BIZ UDPゴシック" panose="020B0400000000000000" pitchFamily="50" charset="-128"/>
                </a:rPr>
                <a:t>      </a:t>
              </a:r>
              <a:r>
                <a:rPr kumimoji="1" lang="ja-JP" altLang="en-US" sz="1400" dirty="0">
                  <a:solidFill>
                    <a:prstClr val="black"/>
                  </a:solidFill>
                  <a:latin typeface="BIZ UDPゴシック" panose="020B0400000000000000" pitchFamily="50" charset="-128"/>
                  <a:ea typeface="BIZ UDPゴシック" panose="020B0400000000000000" pitchFamily="50" charset="-128"/>
                </a:rPr>
                <a:t>取組が始まっています</a:t>
              </a:r>
              <a:endParaRPr kumimoji="1" lang="en-US" altLang="ja-JP" sz="14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日本認知症官民協議会が発足</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月）し、官民を挙げ</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て認知症バリアフリーに関する</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en-US" altLang="ja-JP"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取組が</a:t>
              </a:r>
              <a:r>
                <a:rPr kumimoji="1" lang="ja-JP" altLang="en-US" sz="1200" dirty="0">
                  <a:solidFill>
                    <a:prstClr val="black"/>
                  </a:solidFill>
                  <a:latin typeface="BIZ UDPゴシック" panose="020B0400000000000000" pitchFamily="50" charset="-128"/>
                  <a:ea typeface="BIZ UDPゴシック" panose="020B0400000000000000" pitchFamily="50" charset="-128"/>
                </a:rPr>
                <a:t>始まって</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います。</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kumimoji="1"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➣同協議会に設置された、認知症</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バリアフリーワーキンググルー</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プのもとで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認知症バリアフリー</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社会実現の</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ための手引き</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住宅</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en-US" altLang="ja-JP"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編</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１年３月）が作成</a:t>
              </a:r>
              <a:r>
                <a:rPr kumimoji="1" lang="ja-JP" altLang="en-US" sz="1200" dirty="0">
                  <a:solidFill>
                    <a:schemeClr val="tx1"/>
                  </a:solidFill>
                  <a:latin typeface="BIZ UDPゴシック" panose="020B0400000000000000" pitchFamily="50" charset="-128"/>
                  <a:ea typeface="BIZ UDPゴシック" panose="020B0400000000000000" pitchFamily="50" charset="-128"/>
                </a:rPr>
                <a:t>され</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ました。</a:t>
              </a: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spcBef>
                  <a:spcPts val="0"/>
                </a:spcBef>
                <a:spcAft>
                  <a:spcPts val="0"/>
                </a:spcAft>
                <a:buClrTx/>
                <a:buSzTx/>
                <a:buFont typeface="Arial" panose="020B0604020202020204" pitchFamily="34" charset="0"/>
                <a:buNone/>
                <a:tabLst/>
                <a:defRPr/>
              </a:pP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lvl="0" defTabSz="914400">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当社版</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手引き</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は、上記</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手引　</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lvl="0" defTabSz="914400">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き</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住宅</a:t>
              </a:r>
              <a:r>
                <a:rPr kumimoji="1" lang="ja-JP" altLang="en-US" sz="1200" dirty="0">
                  <a:solidFill>
                    <a:schemeClr val="tx1"/>
                  </a:solidFill>
                  <a:latin typeface="BIZ UDPゴシック" panose="020B0400000000000000" pitchFamily="50" charset="-128"/>
                  <a:ea typeface="BIZ UDPゴシック" panose="020B0400000000000000" pitchFamily="50" charset="-128"/>
                </a:rPr>
                <a:t>編</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を、自社向けに作</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lvl="0" defTabSz="914400">
                <a:defRPr/>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り変えてして作成しています。</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吹き出し: 円形 8">
              <a:extLst>
                <a:ext uri="{FF2B5EF4-FFF2-40B4-BE49-F238E27FC236}">
                  <a16:creationId xmlns:a16="http://schemas.microsoft.com/office/drawing/2014/main" id="{D5F948B4-7930-41D3-B407-6625DD275B67}"/>
                </a:ext>
              </a:extLst>
            </p:cNvPr>
            <p:cNvSpPr/>
            <p:nvPr/>
          </p:nvSpPr>
          <p:spPr>
            <a:xfrm>
              <a:off x="9680769" y="344129"/>
              <a:ext cx="249812" cy="255640"/>
            </a:xfrm>
            <a:prstGeom prst="wedgeEllipseCallout">
              <a:avLst>
                <a:gd name="adj1" fmla="val -54166"/>
                <a:gd name="adj2" fmla="val 772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吹き出し: 円形 9">
            <a:extLst>
              <a:ext uri="{FF2B5EF4-FFF2-40B4-BE49-F238E27FC236}">
                <a16:creationId xmlns:a16="http://schemas.microsoft.com/office/drawing/2014/main" id="{2575824A-D4FF-449F-BC9F-F0E3DE9ABBC9}"/>
              </a:ext>
            </a:extLst>
          </p:cNvPr>
          <p:cNvSpPr/>
          <p:nvPr/>
        </p:nvSpPr>
        <p:spPr>
          <a:xfrm>
            <a:off x="9549194" y="4074903"/>
            <a:ext cx="362907" cy="310391"/>
          </a:xfrm>
          <a:prstGeom prst="wedgeEllipseCallout">
            <a:avLst>
              <a:gd name="adj1" fmla="val -74527"/>
              <a:gd name="adj2" fmla="val 5045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24832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64B5E3-7D45-4E69-B3AF-BD4645437326}"/>
              </a:ext>
            </a:extLst>
          </p:cNvPr>
          <p:cNvSpPr>
            <a:spLocks noGrp="1"/>
          </p:cNvSpPr>
          <p:nvPr>
            <p:ph type="title"/>
          </p:nvPr>
        </p:nvSpPr>
        <p:spPr>
          <a:xfrm>
            <a:off x="0" y="0"/>
            <a:ext cx="12192000" cy="681037"/>
          </a:xfrm>
          <a:solidFill>
            <a:schemeClr val="accent4">
              <a:lumMod val="20000"/>
              <a:lumOff val="80000"/>
            </a:schemeClr>
          </a:solidFill>
        </p:spPr>
        <p:txBody>
          <a:bodyPr>
            <a:noAutofit/>
          </a:bodyPr>
          <a:lstStyle/>
          <a:p>
            <a:pPr algn="ct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理念編</a:t>
            </a:r>
            <a:r>
              <a:rPr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認知症バリアフリーの推進に向けて</a:t>
            </a:r>
          </a:p>
        </p:txBody>
      </p:sp>
      <p:pic>
        <p:nvPicPr>
          <p:cNvPr id="14" name="図 13" descr="グラフ, 折れ線グラフ&#10;&#10;自動的に生成された説明">
            <a:extLst>
              <a:ext uri="{FF2B5EF4-FFF2-40B4-BE49-F238E27FC236}">
                <a16:creationId xmlns:a16="http://schemas.microsoft.com/office/drawing/2014/main" id="{FA64ED6E-80B1-4797-AC7C-50594542C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790" y="3322078"/>
            <a:ext cx="3639037" cy="2372706"/>
          </a:xfrm>
          <a:prstGeom prst="rect">
            <a:avLst/>
          </a:prstGeom>
        </p:spPr>
      </p:pic>
      <p:sp>
        <p:nvSpPr>
          <p:cNvPr id="15" name="テキスト ボックス 14">
            <a:extLst>
              <a:ext uri="{FF2B5EF4-FFF2-40B4-BE49-F238E27FC236}">
                <a16:creationId xmlns:a16="http://schemas.microsoft.com/office/drawing/2014/main" id="{91C31BC5-E6C0-43AE-AC7D-6E3BA7D30BE1}"/>
              </a:ext>
            </a:extLst>
          </p:cNvPr>
          <p:cNvSpPr txBox="1"/>
          <p:nvPr/>
        </p:nvSpPr>
        <p:spPr>
          <a:xfrm>
            <a:off x="8555140" y="3026907"/>
            <a:ext cx="3392516" cy="369332"/>
          </a:xfrm>
          <a:prstGeom prst="rect">
            <a:avLst/>
          </a:prstGeom>
          <a:noFill/>
        </p:spPr>
        <p:txBody>
          <a:bodyPr wrap="square" rtlCol="0">
            <a:spAutoFit/>
          </a:bodyPr>
          <a:lstStyle/>
          <a:p>
            <a:r>
              <a:rPr lang="ja-JP" altLang="en-US" dirty="0"/>
              <a:t>● 年齢階級別の認知症有病率</a:t>
            </a:r>
            <a:endParaRPr kumimoji="1" lang="ja-JP" altLang="en-US" dirty="0"/>
          </a:p>
        </p:txBody>
      </p:sp>
      <p:sp>
        <p:nvSpPr>
          <p:cNvPr id="16" name="テキスト ボックス 15">
            <a:extLst>
              <a:ext uri="{FF2B5EF4-FFF2-40B4-BE49-F238E27FC236}">
                <a16:creationId xmlns:a16="http://schemas.microsoft.com/office/drawing/2014/main" id="{738C3CC0-E460-4B04-954C-1D4D11DA4A93}"/>
              </a:ext>
            </a:extLst>
          </p:cNvPr>
          <p:cNvSpPr txBox="1"/>
          <p:nvPr/>
        </p:nvSpPr>
        <p:spPr>
          <a:xfrm>
            <a:off x="315883" y="767566"/>
            <a:ext cx="11474335" cy="1052596"/>
          </a:xfrm>
          <a:prstGeom prst="rect">
            <a:avLst/>
          </a:prstGeom>
          <a:solidFill>
            <a:schemeClr val="accent6">
              <a:lumMod val="20000"/>
              <a:lumOff val="80000"/>
            </a:schemeClr>
          </a:solidFill>
        </p:spPr>
        <p:txBody>
          <a:bodyPr wrap="square" tIns="0">
            <a:spAutoFit/>
          </a:bodyPr>
          <a:lstStyle/>
          <a:p>
            <a:pPr marL="139700" indent="-139700" algn="ctr">
              <a:lnSpc>
                <a:spcPct val="90000"/>
              </a:lnSpc>
            </a:pP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当社</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は、</a:t>
            </a:r>
            <a:r>
              <a:rPr lang="ja-JP"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経営理念として</a:t>
            </a:r>
            <a:r>
              <a:rPr lang="ja-JP" altLang="en-US"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次の言葉を掲げています</a:t>
            </a:r>
            <a:endParaRPr lang="en-US" altLang="ja-JP" sz="1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indent="-139700" algn="ctr">
              <a:lnSpc>
                <a:spcPct val="150000"/>
              </a:lnSpc>
            </a:pPr>
            <a:r>
              <a:rPr lang="ja-JP" altLang="en-US"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en-US" altLang="ja-JP"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2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安心快適な生活環境の提供</a:t>
            </a:r>
            <a:r>
              <a:rPr lang="ja-JP" altLang="en-US"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en-US" altLang="ja-JP"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ja-JP" altLang="en-US"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r>
              <a:rPr lang="en-US" altLang="ja-JP"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　地域とともに歩む　</a:t>
            </a:r>
            <a:r>
              <a:rPr lang="en-US" altLang="ja-JP" sz="2200" kern="100" dirty="0">
                <a:solidFill>
                  <a:srgbClr val="FF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endParaRPr lang="en-US" altLang="ja-JP" sz="2200" kern="100" dirty="0">
              <a:solidFill>
                <a:srgbClr val="FF0000"/>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139700" indent="-139700" algn="ctr">
              <a:lnSpc>
                <a:spcPct val="90000"/>
              </a:lnSpc>
            </a:pPr>
            <a:r>
              <a:rPr lang="ja-JP" altLang="en-US" sz="20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2000" kern="100" dirty="0">
                <a:latin typeface="BIZ UDPゴシック" panose="020B0400000000000000" pitchFamily="50" charset="-128"/>
                <a:ea typeface="BIZ UDPゴシック" panose="020B0400000000000000" pitchFamily="50" charset="-128"/>
                <a:cs typeface="Times New Roman" panose="02020603050405020304" pitchFamily="18" charset="0"/>
              </a:rPr>
              <a:t>認知症バリアフリーに取り組むことは、</a:t>
            </a:r>
            <a:r>
              <a:rPr lang="ja-JP" altLang="ja-JP" sz="2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その具体的な行動の一つです</a:t>
            </a:r>
            <a:endParaRPr lang="ja-JP" altLang="ja-JP" sz="2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nvGrpSpPr>
          <p:cNvPr id="17" name="グループ化 16">
            <a:extLst>
              <a:ext uri="{FF2B5EF4-FFF2-40B4-BE49-F238E27FC236}">
                <a16:creationId xmlns:a16="http://schemas.microsoft.com/office/drawing/2014/main" id="{6EDB1F6E-26E4-46C3-BDF4-316BD0553B8D}"/>
              </a:ext>
            </a:extLst>
          </p:cNvPr>
          <p:cNvGrpSpPr/>
          <p:nvPr/>
        </p:nvGrpSpPr>
        <p:grpSpPr>
          <a:xfrm>
            <a:off x="315883" y="1970954"/>
            <a:ext cx="6533804" cy="499624"/>
            <a:chOff x="315883" y="2305252"/>
            <a:chExt cx="6533804" cy="499624"/>
          </a:xfrm>
        </p:grpSpPr>
        <p:sp>
          <p:nvSpPr>
            <p:cNvPr id="18" name="テキスト ボックス 17">
              <a:extLst>
                <a:ext uri="{FF2B5EF4-FFF2-40B4-BE49-F238E27FC236}">
                  <a16:creationId xmlns:a16="http://schemas.microsoft.com/office/drawing/2014/main" id="{F158E237-AAAD-4D41-B578-40C00F8EF1EE}"/>
                </a:ext>
              </a:extLst>
            </p:cNvPr>
            <p:cNvSpPr txBox="1"/>
            <p:nvPr/>
          </p:nvSpPr>
          <p:spPr>
            <a:xfrm>
              <a:off x="753687" y="2305252"/>
              <a:ext cx="6096000" cy="499624"/>
            </a:xfrm>
            <a:prstGeom prst="rect">
              <a:avLst/>
            </a:prstGeom>
            <a:noFill/>
          </p:spPr>
          <p:txBody>
            <a:bodyPr wrap="square">
              <a:spAutoFit/>
            </a:bodyPr>
            <a:lstStyle/>
            <a:p>
              <a:pPr marL="0" indent="0">
                <a:lnSpc>
                  <a:spcPct val="110000"/>
                </a:lnSpc>
                <a:spcBef>
                  <a:spcPts val="0"/>
                </a:spcBef>
                <a:buNone/>
              </a:pPr>
              <a:r>
                <a:rPr kumimoji="1"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認知症の人とともに</a:t>
              </a:r>
            </a:p>
          </p:txBody>
        </p:sp>
        <p:sp>
          <p:nvSpPr>
            <p:cNvPr id="19" name="楕円 18">
              <a:extLst>
                <a:ext uri="{FF2B5EF4-FFF2-40B4-BE49-F238E27FC236}">
                  <a16:creationId xmlns:a16="http://schemas.microsoft.com/office/drawing/2014/main" id="{D821E199-D1C4-4876-900C-DC2073F20537}"/>
                </a:ext>
              </a:extLst>
            </p:cNvPr>
            <p:cNvSpPr/>
            <p:nvPr/>
          </p:nvSpPr>
          <p:spPr>
            <a:xfrm>
              <a:off x="315883" y="2350033"/>
              <a:ext cx="482139" cy="42677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20" name="テキスト ボックス 19">
            <a:extLst>
              <a:ext uri="{FF2B5EF4-FFF2-40B4-BE49-F238E27FC236}">
                <a16:creationId xmlns:a16="http://schemas.microsoft.com/office/drawing/2014/main" id="{706939BD-C93C-4048-AC4C-EADDD49DE9F4}"/>
              </a:ext>
            </a:extLst>
          </p:cNvPr>
          <p:cNvSpPr txBox="1"/>
          <p:nvPr/>
        </p:nvSpPr>
        <p:spPr>
          <a:xfrm>
            <a:off x="249383" y="2498734"/>
            <a:ext cx="11388436" cy="4097788"/>
          </a:xfrm>
          <a:prstGeom prst="rect">
            <a:avLst/>
          </a:prstGeom>
          <a:noFill/>
        </p:spPr>
        <p:txBody>
          <a:bodyPr wrap="square">
            <a:spAutoFit/>
          </a:bodyPr>
          <a:lstStyle/>
          <a:p>
            <a:pPr>
              <a:lnSpc>
                <a:spcPct val="110000"/>
              </a:lnSpc>
            </a:pPr>
            <a:r>
              <a:rPr lang="ja-JP" altLang="en-US" sz="2400" dirty="0">
                <a:latin typeface="BIZ UDPゴシック" panose="020B0400000000000000" pitchFamily="50" charset="-128"/>
                <a:ea typeface="BIZ UDPゴシック" panose="020B0400000000000000" pitchFamily="50" charset="-128"/>
              </a:rPr>
              <a:t>○誰もが認知症になる可能性がありま</a:t>
            </a:r>
            <a:r>
              <a:rPr kumimoji="1" lang="ja-JP" altLang="en-US" sz="2400" dirty="0">
                <a:latin typeface="BIZ UDPゴシック" panose="020B0400000000000000" pitchFamily="50" charset="-128"/>
                <a:ea typeface="BIZ UDPゴシック" panose="020B0400000000000000" pitchFamily="50" charset="-128"/>
              </a:rPr>
              <a:t>す。</a:t>
            </a: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lang="en-US" altLang="ja-JP"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身近な人に認知症の人がいるという方もいることでしょう。</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endParaRPr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kumimoji="1" lang="ja-JP" altLang="en-US"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年をとる</a:t>
            </a:r>
            <a:r>
              <a:rPr kumimoji="1" lang="ja-JP" altLang="en-US" sz="2400" dirty="0">
                <a:latin typeface="BIZ UDPゴシック" panose="020B0400000000000000" pitchFamily="50" charset="-128"/>
                <a:ea typeface="BIZ UDPゴシック" panose="020B0400000000000000" pitchFamily="50" charset="-128"/>
              </a:rPr>
              <a:t>ほど認知症の有病率は上がります。</a:t>
            </a: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2025</a:t>
            </a:r>
            <a:r>
              <a:rPr kumimoji="1" lang="ja-JP" altLang="en-US" sz="2400" dirty="0">
                <a:latin typeface="BIZ UDPゴシック" panose="020B0400000000000000" pitchFamily="50" charset="-128"/>
                <a:ea typeface="BIZ UDPゴシック" panose="020B0400000000000000" pitchFamily="50" charset="-128"/>
              </a:rPr>
              <a:t>年には高齢者の５人に</a:t>
            </a:r>
            <a:r>
              <a:rPr kumimoji="1" lang="en-US" altLang="ja-JP" sz="2400" dirty="0">
                <a:latin typeface="BIZ UDPゴシック" panose="020B0400000000000000" pitchFamily="50" charset="-128"/>
                <a:ea typeface="BIZ UDPゴシック" panose="020B0400000000000000" pitchFamily="50" charset="-128"/>
              </a:rPr>
              <a:t>1</a:t>
            </a:r>
            <a:r>
              <a:rPr kumimoji="1" lang="ja-JP" altLang="en-US" sz="2400" dirty="0">
                <a:latin typeface="BIZ UDPゴシック" panose="020B0400000000000000" pitchFamily="50" charset="-128"/>
                <a:ea typeface="BIZ UDPゴシック" panose="020B0400000000000000" pitchFamily="50" charset="-128"/>
              </a:rPr>
              <a:t>人が認知症になると予測</a:t>
            </a: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kumimoji="1" lang="en-US" altLang="ja-JP"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されて</a:t>
            </a:r>
            <a:r>
              <a:rPr lang="ja-JP" altLang="en-US" sz="2400" dirty="0">
                <a:latin typeface="BIZ UDPゴシック" panose="020B0400000000000000" pitchFamily="50" charset="-128"/>
                <a:ea typeface="BIZ UDPゴシック" panose="020B0400000000000000" pitchFamily="50" charset="-128"/>
              </a:rPr>
              <a:t>います。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kumimoji="1" lang="ja-JP" altLang="en-US"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仕事のなかで認知症の人と出会う機会も増えています。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kumimoji="1" lang="ja-JP" altLang="en-US"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 接客していたら怒らせてしまったなんてこともあるかも知れません。</a:t>
            </a:r>
            <a:endParaRPr kumimoji="1" lang="en-US" altLang="ja-JP" sz="2400" dirty="0">
              <a:latin typeface="BIZ UDPゴシック" panose="020B0400000000000000" pitchFamily="50" charset="-128"/>
              <a:ea typeface="BIZ UDPゴシック" panose="020B0400000000000000" pitchFamily="50" charset="-128"/>
            </a:endParaRPr>
          </a:p>
          <a:p>
            <a:pPr marL="0" indent="0">
              <a:lnSpc>
                <a:spcPct val="110000"/>
              </a:lnSpc>
              <a:spcBef>
                <a:spcPts val="0"/>
              </a:spcBef>
              <a:buNone/>
            </a:pPr>
            <a:r>
              <a:rPr lang="ja-JP" altLang="en-US" sz="2400" dirty="0">
                <a:latin typeface="BIZ UDPゴシック" panose="020B0400000000000000" pitchFamily="50" charset="-128"/>
                <a:ea typeface="BIZ UDPゴシック" panose="020B0400000000000000" pitchFamily="50" charset="-128"/>
              </a:rPr>
              <a:t>　 そんな時はあわてずに、認知症の人の声に耳を傾けてみてください。</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7453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1" y="0"/>
            <a:ext cx="12192000" cy="868101"/>
          </a:xfrm>
          <a:solidFill>
            <a:schemeClr val="accent4">
              <a:lumMod val="20000"/>
              <a:lumOff val="80000"/>
            </a:schemeClr>
          </a:solidFill>
        </p:spPr>
        <p:txBody>
          <a:bodyPr>
            <a:normAutofit/>
          </a:bodyPr>
          <a:lstStyle/>
          <a:p>
            <a:pPr algn="ct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理念編</a:t>
            </a:r>
            <a:r>
              <a:rPr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認知症バリアフリー社会の実現に向けて</a:t>
            </a:r>
          </a:p>
        </p:txBody>
      </p:sp>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1111170" y="1005169"/>
            <a:ext cx="11080830" cy="5778941"/>
          </a:xfrm>
        </p:spPr>
        <p:txBody>
          <a:bodyPr>
            <a:noAutofit/>
          </a:bodyPr>
          <a:lstStyle/>
          <a:p>
            <a:pPr marL="0" indent="0">
              <a:lnSpc>
                <a:spcPct val="100000"/>
              </a:lnSpc>
              <a:spcBef>
                <a:spcPts val="0"/>
              </a:spcBef>
              <a:buNone/>
            </a:pPr>
            <a:r>
              <a:rPr kumimoji="1" lang="ja-JP" altLang="en-US" sz="4800" dirty="0">
                <a:solidFill>
                  <a:schemeClr val="accent2">
                    <a:lumMod val="50000"/>
                  </a:schemeClr>
                </a:solidFill>
                <a:latin typeface="BIZ UDPゴシック" panose="020B0400000000000000" pitchFamily="50" charset="-128"/>
                <a:ea typeface="BIZ UDPゴシック" panose="020B0400000000000000" pitchFamily="50" charset="-128"/>
              </a:rPr>
              <a:t>認知症のバリアとは</a:t>
            </a:r>
          </a:p>
          <a:p>
            <a:pPr marL="0" indent="0">
              <a:lnSpc>
                <a:spcPct val="100000"/>
              </a:lnSpc>
              <a:spcBef>
                <a:spcPts val="0"/>
              </a:spcBef>
              <a:buNone/>
            </a:pPr>
            <a:r>
              <a:rPr kumimoji="1" lang="ja-JP" altLang="en-US" sz="1000" dirty="0">
                <a:latin typeface="BIZ UDPゴシック" panose="020B0400000000000000" pitchFamily="50" charset="-128"/>
                <a:ea typeface="BIZ UDPゴシック" panose="020B0400000000000000" pitchFamily="50" charset="-128"/>
              </a:rPr>
              <a:t> </a:t>
            </a:r>
            <a:endParaRPr kumimoji="1" lang="en-US" altLang="ja-JP" sz="1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kumimoji="1" lang="ja-JP" altLang="en-US" sz="2000" dirty="0">
                <a:latin typeface="BIZ UDPゴシック" panose="020B0400000000000000" pitchFamily="50" charset="-128"/>
                <a:ea typeface="BIZ UDPゴシック" panose="020B0400000000000000" pitchFamily="50" charset="-128"/>
              </a:rPr>
              <a:t>〇</a:t>
            </a:r>
            <a:r>
              <a:rPr lang="ja-JP" altLang="en-US" sz="2000" dirty="0">
                <a:latin typeface="BIZ UDPゴシック" panose="020B0400000000000000" pitchFamily="50" charset="-128"/>
                <a:ea typeface="BIZ UDPゴシック" panose="020B0400000000000000" pitchFamily="50" charset="-128"/>
              </a:rPr>
              <a:t>認</a:t>
            </a:r>
            <a:r>
              <a:rPr kumimoji="1" lang="ja-JP" altLang="en-US" sz="2000" dirty="0">
                <a:latin typeface="BIZ UDPゴシック" panose="020B0400000000000000" pitchFamily="50" charset="-128"/>
                <a:ea typeface="BIZ UDPゴシック" panose="020B0400000000000000" pitchFamily="50" charset="-128"/>
              </a:rPr>
              <a:t>知症のバリアは、認知症に対する偏見と理解不足から生じます。</a:t>
            </a:r>
            <a:endParaRPr kumimoji="1" lang="en-US" altLang="ja-JP" sz="20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偏見や認知症の人への理解不足によって、不適切な対応につながれば、</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そのことが認知症の人が社会に出ていくための「バリア」になりかねませ</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ん。</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○さまざまな事情を抱えるお客さまに安心して生活をおくっていただく</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ためには、こうした「バリア」をなくしていくことが必要です。</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buNone/>
            </a:pPr>
            <a:endParaRPr kumimoji="1" lang="ja-JP" altLang="en-US" sz="1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kumimoji="1" lang="ja-JP" altLang="en-US" sz="2000" dirty="0">
                <a:latin typeface="BIZ UDPゴシック" panose="020B0400000000000000" pitchFamily="50" charset="-128"/>
                <a:ea typeface="BIZ UDPゴシック" panose="020B0400000000000000" pitchFamily="50" charset="-128"/>
              </a:rPr>
              <a:t>○たとえばゴミ出しの場面。そこで何かうまくできないことがあると、</a:t>
            </a:r>
            <a:endParaRPr kumimoji="1"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   ゴミ出しを億劫がって居室にゴミを貯め込んだり、その他の</a:t>
            </a:r>
            <a:r>
              <a:rPr kumimoji="1" lang="ja-JP" altLang="en-US" sz="2000" dirty="0">
                <a:latin typeface="BIZ UDPゴシック" panose="020B0400000000000000" pitchFamily="50" charset="-128"/>
                <a:ea typeface="BIZ UDPゴシック" panose="020B0400000000000000" pitchFamily="50" charset="-128"/>
              </a:rPr>
              <a:t>社会的な活動の機会まで</a:t>
            </a:r>
            <a:endParaRPr kumimoji="1"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奪うことにつながり</a:t>
            </a:r>
            <a:r>
              <a:rPr lang="ja-JP" altLang="en-US" sz="2000" dirty="0">
                <a:latin typeface="BIZ UDPゴシック" panose="020B0400000000000000" pitchFamily="50" charset="-128"/>
                <a:ea typeface="BIZ UDPゴシック" panose="020B0400000000000000" pitchFamily="50" charset="-128"/>
              </a:rPr>
              <a:t>かねません。</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そ</a:t>
            </a:r>
            <a:r>
              <a:rPr lang="ja-JP" altLang="en-US" sz="2000" dirty="0">
                <a:latin typeface="BIZ UDPゴシック" panose="020B0400000000000000" pitchFamily="50" charset="-128"/>
                <a:ea typeface="BIZ UDPゴシック" panose="020B0400000000000000" pitchFamily="50" charset="-128"/>
              </a:rPr>
              <a:t>こで上手くゴミ出しの案内ができれば、その人の社会的な活動を支えることにもなる</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　 のです。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endParaRPr kumimoji="1" lang="ja-JP" altLang="en-US" sz="1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kumimoji="1" lang="ja-JP" altLang="en-US" sz="2000" dirty="0">
                <a:latin typeface="BIZ UDPゴシック" panose="020B0400000000000000" pitchFamily="50" charset="-128"/>
                <a:ea typeface="BIZ UDPゴシック" panose="020B0400000000000000" pitchFamily="50" charset="-128"/>
              </a:rPr>
              <a:t>○当社も、認知症の人にやさしい地域をつくる一員として、企業や産業の枠を超えて地域 </a:t>
            </a:r>
            <a:endParaRPr kumimoji="1"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kumimoji="1" lang="ja-JP" altLang="en-US" sz="2000" dirty="0">
                <a:latin typeface="BIZ UDPゴシック" panose="020B0400000000000000" pitchFamily="50" charset="-128"/>
                <a:ea typeface="BIZ UDPゴシック" panose="020B0400000000000000" pitchFamily="50" charset="-128"/>
              </a:rPr>
              <a:t>のあらゆる機関と連携して、地域共生社会の取り組みを進めていきます。</a:t>
            </a:r>
          </a:p>
        </p:txBody>
      </p:sp>
      <p:pic>
        <p:nvPicPr>
          <p:cNvPr id="4" name="図 3">
            <a:extLst>
              <a:ext uri="{FF2B5EF4-FFF2-40B4-BE49-F238E27FC236}">
                <a16:creationId xmlns:a16="http://schemas.microsoft.com/office/drawing/2014/main" id="{FC59DE4F-8DF7-4BDE-9EE8-BBE393B10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5317" y="905281"/>
            <a:ext cx="2052261" cy="3292090"/>
          </a:xfrm>
          <a:prstGeom prst="rect">
            <a:avLst/>
          </a:prstGeom>
        </p:spPr>
      </p:pic>
      <p:sp>
        <p:nvSpPr>
          <p:cNvPr id="5" name="楕円 4">
            <a:extLst>
              <a:ext uri="{FF2B5EF4-FFF2-40B4-BE49-F238E27FC236}">
                <a16:creationId xmlns:a16="http://schemas.microsoft.com/office/drawing/2014/main" id="{D899969C-E23D-478D-B41E-F9DFB435C4E6}"/>
              </a:ext>
            </a:extLst>
          </p:cNvPr>
          <p:cNvSpPr/>
          <p:nvPr/>
        </p:nvSpPr>
        <p:spPr>
          <a:xfrm>
            <a:off x="196770" y="967989"/>
            <a:ext cx="914400" cy="9144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22565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20000"/>
              <a:lumOff val="80000"/>
            </a:schemeClr>
          </a:solidFill>
        </p:spPr>
        <p:txBody>
          <a:bodyPr>
            <a:normAutofit/>
          </a:bodyPr>
          <a:lstStyle/>
          <a:p>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認知症の理解編</a:t>
            </a:r>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 　</a:t>
            </a:r>
            <a:r>
              <a:rPr lang="ja-JP" altLang="en-US" sz="5400" spc="-300" dirty="0">
                <a:latin typeface="BIZ UDPゴシック" panose="020B0400000000000000" pitchFamily="50" charset="-128"/>
                <a:ea typeface="BIZ UDPゴシック" panose="020B0400000000000000" pitchFamily="50" charset="-128"/>
              </a:rPr>
              <a:t>認知症の人への基本的な対応</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590D59FD-63B0-434B-9A49-F95EA4B4FCC3}"/>
              </a:ext>
            </a:extLst>
          </p:cNvPr>
          <p:cNvSpPr txBox="1"/>
          <p:nvPr/>
        </p:nvSpPr>
        <p:spPr>
          <a:xfrm>
            <a:off x="212436" y="868101"/>
            <a:ext cx="3660990" cy="584775"/>
          </a:xfrm>
          <a:prstGeom prst="rect">
            <a:avLst/>
          </a:prstGeom>
          <a:noFill/>
        </p:spPr>
        <p:txBody>
          <a:bodyPr wrap="square">
            <a:spAutoFit/>
          </a:bodyPr>
          <a:lstStyle/>
          <a:p>
            <a:pPr marL="0" indent="0">
              <a:lnSpc>
                <a:spcPct val="100000"/>
              </a:lnSpc>
              <a:spcBef>
                <a:spcPts val="0"/>
              </a:spcBef>
              <a:buNone/>
            </a:pPr>
            <a:r>
              <a:rPr lang="en-US" altLang="ja-JP" sz="3200" dirty="0">
                <a:solidFill>
                  <a:schemeClr val="accent2">
                    <a:lumMod val="50000"/>
                  </a:schemeClr>
                </a:solidFill>
                <a:latin typeface="BIZ UDPゴシック" panose="020B0400000000000000" pitchFamily="50" charset="-128"/>
                <a:ea typeface="BIZ UDPゴシック" panose="020B0400000000000000" pitchFamily="50" charset="-128"/>
              </a:rPr>
              <a:t>1</a:t>
            </a:r>
            <a:r>
              <a:rPr lang="ja-JP" altLang="en-US" sz="3200" dirty="0">
                <a:solidFill>
                  <a:schemeClr val="accent2">
                    <a:lumMod val="50000"/>
                  </a:schemeClr>
                </a:solidFill>
                <a:latin typeface="BIZ UDPゴシック" panose="020B0400000000000000" pitchFamily="50" charset="-128"/>
                <a:ea typeface="BIZ UDPゴシック" panose="020B0400000000000000" pitchFamily="50" charset="-128"/>
              </a:rPr>
              <a:t>　基本姿勢</a:t>
            </a:r>
          </a:p>
        </p:txBody>
      </p:sp>
      <p:pic>
        <p:nvPicPr>
          <p:cNvPr id="5" name="図 4">
            <a:extLst>
              <a:ext uri="{FF2B5EF4-FFF2-40B4-BE49-F238E27FC236}">
                <a16:creationId xmlns:a16="http://schemas.microsoft.com/office/drawing/2014/main" id="{13E97096-BAF5-4504-9AA6-24CE98FCB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0557" y="1323721"/>
            <a:ext cx="2989007" cy="5414957"/>
          </a:xfrm>
          <a:prstGeom prst="rect">
            <a:avLst/>
          </a:prstGeom>
        </p:spPr>
      </p:pic>
      <p:sp>
        <p:nvSpPr>
          <p:cNvPr id="15" name="テキスト ボックス 14">
            <a:extLst>
              <a:ext uri="{FF2B5EF4-FFF2-40B4-BE49-F238E27FC236}">
                <a16:creationId xmlns:a16="http://schemas.microsoft.com/office/drawing/2014/main" id="{C4884D45-7AAC-441F-8A3A-F77A7A4373C3}"/>
              </a:ext>
            </a:extLst>
          </p:cNvPr>
          <p:cNvSpPr txBox="1"/>
          <p:nvPr/>
        </p:nvSpPr>
        <p:spPr>
          <a:xfrm>
            <a:off x="236913" y="1525352"/>
            <a:ext cx="8524702" cy="5247590"/>
          </a:xfrm>
          <a:prstGeom prst="rect">
            <a:avLst/>
          </a:prstGeom>
          <a:noFill/>
        </p:spPr>
        <p:txBody>
          <a:bodyPr wrap="square">
            <a:spAutoFit/>
          </a:bodyPr>
          <a:lstStyle/>
          <a:p>
            <a:pPr marL="266700" indent="-266700" algn="just"/>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〇高年齢者が増えるなか、誰もが自分や家族が認知症になる可能性がありますので、お客様のなかには、認知症の人もいることを理解しておくことが大切です。</a:t>
            </a:r>
            <a:endParaRPr lang="en-US"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indent="-139700" algn="just"/>
            <a:endParaRPr lang="ja-JP"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66700" indent="-266700" algn="just"/>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〇認知機能が低下することに起因して、今までできていたことができなく</a:t>
            </a:r>
            <a:r>
              <a:rPr lang="ja-JP" altLang="en-US" sz="2300" kern="100" dirty="0">
                <a:latin typeface="BIZ UDPゴシック" panose="020B0400000000000000" pitchFamily="50" charset="-128"/>
                <a:ea typeface="BIZ UDPゴシック" panose="020B0400000000000000" pitchFamily="50" charset="-128"/>
                <a:cs typeface="Times New Roman" panose="02020603050405020304" pitchFamily="18" charset="0"/>
              </a:rPr>
              <a:t>なったりすると</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、不安</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焦燥感</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混乱</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に加え</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失敗を責められて</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自信を失</a:t>
            </a:r>
            <a:r>
              <a:rPr lang="ja-JP" altLang="en-US"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っていく傾向にあります</a:t>
            </a:r>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indent="-139700" algn="just"/>
            <a:endParaRPr lang="ja-JP"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66700" indent="-266700" algn="just"/>
            <a:r>
              <a:rPr lang="ja-JP"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〇認知症の人に応対するときは偏見を持たずに、不安や混乱の状態にありがちな認知症の人の心理を汲んで、さりげなく接することが重要です。</a:t>
            </a:r>
            <a:endParaRPr lang="en-US" altLang="ja-JP" sz="23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r>
              <a:rPr kumimoji="0" lang="ja-JP" altLang="en-US" sz="23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〇次の三つを心がけましょう。</a:t>
            </a:r>
            <a:endParaRPr kumimoji="0" lang="en-US" altLang="ja-JP" sz="23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endParaRPr kumimoji="0" lang="en-US" altLang="ja-JP" sz="23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endParaRPr kumimoji="0" lang="en-US" altLang="ja-JP" sz="23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39700" marR="0" lvl="0" indent="-139700" algn="just"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en-US" altLang="ja-JP" sz="20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20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しっかりと、落ち着いて、話を聞くことが重要です。</a:t>
            </a:r>
            <a:endParaRPr kumimoji="0" lang="en-US" altLang="ja-JP" sz="20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6" name="四角形: 角を丸くする 15">
            <a:extLst>
              <a:ext uri="{FF2B5EF4-FFF2-40B4-BE49-F238E27FC236}">
                <a16:creationId xmlns:a16="http://schemas.microsoft.com/office/drawing/2014/main" id="{3645B2B5-7560-40D0-8B49-97080F0F6D78}"/>
              </a:ext>
            </a:extLst>
          </p:cNvPr>
          <p:cNvSpPr/>
          <p:nvPr/>
        </p:nvSpPr>
        <p:spPr>
          <a:xfrm>
            <a:off x="642971" y="5788994"/>
            <a:ext cx="1791854" cy="4064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驚かせない</a:t>
            </a:r>
          </a:p>
        </p:txBody>
      </p:sp>
      <p:sp>
        <p:nvSpPr>
          <p:cNvPr id="17" name="四角形: 角を丸くする 16">
            <a:extLst>
              <a:ext uri="{FF2B5EF4-FFF2-40B4-BE49-F238E27FC236}">
                <a16:creationId xmlns:a16="http://schemas.microsoft.com/office/drawing/2014/main" id="{E8BF6312-F319-4D42-9841-43BBB34351C7}"/>
              </a:ext>
            </a:extLst>
          </p:cNvPr>
          <p:cNvSpPr/>
          <p:nvPr/>
        </p:nvSpPr>
        <p:spPr>
          <a:xfrm>
            <a:off x="2711100" y="5783783"/>
            <a:ext cx="2175164" cy="4064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t>ゆっくりと</a:t>
            </a:r>
            <a:endParaRPr kumimoji="1" lang="ja-JP" altLang="en-US" sz="2400" b="1" dirty="0"/>
          </a:p>
        </p:txBody>
      </p:sp>
      <p:sp>
        <p:nvSpPr>
          <p:cNvPr id="18" name="四角形: 角を丸くする 17">
            <a:extLst>
              <a:ext uri="{FF2B5EF4-FFF2-40B4-BE49-F238E27FC236}">
                <a16:creationId xmlns:a16="http://schemas.microsoft.com/office/drawing/2014/main" id="{34B0410B-51F9-49A1-9405-956CA3D18CEC}"/>
              </a:ext>
            </a:extLst>
          </p:cNvPr>
          <p:cNvSpPr/>
          <p:nvPr/>
        </p:nvSpPr>
        <p:spPr>
          <a:xfrm>
            <a:off x="5162539" y="5783783"/>
            <a:ext cx="3611418" cy="4064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自尊心を尊著する</a:t>
            </a:r>
          </a:p>
        </p:txBody>
      </p:sp>
    </p:spTree>
    <p:extLst>
      <p:ext uri="{BB962C8B-B14F-4D97-AF65-F5344CB8AC3E}">
        <p14:creationId xmlns:p14="http://schemas.microsoft.com/office/powerpoint/2010/main" val="3739072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489566-CE51-4D42-8ED0-E5EA1C658389}"/>
              </a:ext>
            </a:extLst>
          </p:cNvPr>
          <p:cNvSpPr>
            <a:spLocks noGrp="1"/>
          </p:cNvSpPr>
          <p:nvPr>
            <p:ph idx="1"/>
          </p:nvPr>
        </p:nvSpPr>
        <p:spPr>
          <a:xfrm>
            <a:off x="961623" y="982517"/>
            <a:ext cx="10268752" cy="639155"/>
          </a:xfrm>
        </p:spPr>
        <p:txBody>
          <a:bodyPr>
            <a:noAutofit/>
          </a:bodyPr>
          <a:lstStyle/>
          <a:p>
            <a:pPr marL="0" indent="0" algn="ctr">
              <a:lnSpc>
                <a:spcPct val="100000"/>
              </a:lnSpc>
              <a:spcBef>
                <a:spcPts val="600"/>
              </a:spcBef>
              <a:buNone/>
            </a:pPr>
            <a:r>
              <a:rPr lang="ja-JP" altLang="en-US" sz="3600" dirty="0">
                <a:latin typeface="BIZ UDPゴシック" panose="020B0400000000000000" pitchFamily="50" charset="-128"/>
                <a:ea typeface="BIZ UDPゴシック" panose="020B0400000000000000" pitchFamily="50" charset="-128"/>
              </a:rPr>
              <a:t>具体的な対応の</a:t>
            </a:r>
            <a:r>
              <a:rPr lang="en-US" altLang="ja-JP" sz="3600" dirty="0">
                <a:latin typeface="BIZ UDPゴシック" panose="020B0400000000000000" pitchFamily="50" charset="-128"/>
                <a:ea typeface="BIZ UDPゴシック" panose="020B0400000000000000" pitchFamily="50" charset="-128"/>
              </a:rPr>
              <a:t>7</a:t>
            </a:r>
            <a:r>
              <a:rPr lang="ja-JP" altLang="en-US" sz="3600" dirty="0">
                <a:latin typeface="BIZ UDPゴシック" panose="020B0400000000000000" pitchFamily="50" charset="-128"/>
                <a:ea typeface="BIZ UDPゴシック" panose="020B0400000000000000" pitchFamily="50" charset="-128"/>
              </a:rPr>
              <a:t>つのポイント</a:t>
            </a:r>
          </a:p>
        </p:txBody>
      </p:sp>
      <p:cxnSp>
        <p:nvCxnSpPr>
          <p:cNvPr id="6" name="直線コネクタ 5">
            <a:extLst>
              <a:ext uri="{FF2B5EF4-FFF2-40B4-BE49-F238E27FC236}">
                <a16:creationId xmlns:a16="http://schemas.microsoft.com/office/drawing/2014/main" id="{2279E023-2EE1-4A27-A06E-4F34F6DE32DF}"/>
              </a:ext>
            </a:extLst>
          </p:cNvPr>
          <p:cNvCxnSpPr/>
          <p:nvPr/>
        </p:nvCxnSpPr>
        <p:spPr>
          <a:xfrm>
            <a:off x="442451" y="1621672"/>
            <a:ext cx="11307097"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F57B9E80-0984-43E2-B262-3BCBEAEDA09A}"/>
              </a:ext>
            </a:extLst>
          </p:cNvPr>
          <p:cNvGrpSpPr/>
          <p:nvPr/>
        </p:nvGrpSpPr>
        <p:grpSpPr>
          <a:xfrm>
            <a:off x="535783" y="2030472"/>
            <a:ext cx="6041998" cy="639156"/>
            <a:chOff x="535783" y="2473814"/>
            <a:chExt cx="6041998" cy="639156"/>
          </a:xfrm>
        </p:grpSpPr>
        <p:sp>
          <p:nvSpPr>
            <p:cNvPr id="11" name="四角形: 角を丸くする 10">
              <a:extLst>
                <a:ext uri="{FF2B5EF4-FFF2-40B4-BE49-F238E27FC236}">
                  <a16:creationId xmlns:a16="http://schemas.microsoft.com/office/drawing/2014/main" id="{D1C0B8D9-76A8-46EB-84A2-09B80F595DA3}"/>
                </a:ext>
              </a:extLst>
            </p:cNvPr>
            <p:cNvSpPr/>
            <p:nvPr/>
          </p:nvSpPr>
          <p:spPr>
            <a:xfrm>
              <a:off x="535783" y="2473815"/>
              <a:ext cx="889894" cy="639155"/>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latin typeface="BIZ UDPゴシック" panose="020B0400000000000000" pitchFamily="50" charset="-128"/>
                  <a:ea typeface="BIZ UDPゴシック" panose="020B0400000000000000" pitchFamily="50" charset="-128"/>
                </a:rPr>
                <a:t>１．</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18" name="コンテンツ プレースホルダー 2">
              <a:extLst>
                <a:ext uri="{FF2B5EF4-FFF2-40B4-BE49-F238E27FC236}">
                  <a16:creationId xmlns:a16="http://schemas.microsoft.com/office/drawing/2014/main" id="{5D369310-1F2E-407A-95BA-67833E6D811D}"/>
                </a:ext>
              </a:extLst>
            </p:cNvPr>
            <p:cNvSpPr txBox="1">
              <a:spLocks/>
            </p:cNvSpPr>
            <p:nvPr/>
          </p:nvSpPr>
          <p:spPr>
            <a:xfrm>
              <a:off x="1406570" y="2473814"/>
              <a:ext cx="5171211" cy="639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ja-JP" altLang="en-US" sz="3600" dirty="0">
                  <a:latin typeface="BIZ UDPゴシック" panose="020B0400000000000000" pitchFamily="50" charset="-128"/>
                  <a:ea typeface="BIZ UDPゴシック" panose="020B0400000000000000" pitchFamily="50" charset="-128"/>
                </a:rPr>
                <a:t>まずは見守る</a:t>
              </a:r>
            </a:p>
          </p:txBody>
        </p:sp>
      </p:grpSp>
      <p:grpSp>
        <p:nvGrpSpPr>
          <p:cNvPr id="4" name="グループ化 3">
            <a:extLst>
              <a:ext uri="{FF2B5EF4-FFF2-40B4-BE49-F238E27FC236}">
                <a16:creationId xmlns:a16="http://schemas.microsoft.com/office/drawing/2014/main" id="{FCAF3BDA-5C98-4EA6-A72D-3140FD001275}"/>
              </a:ext>
            </a:extLst>
          </p:cNvPr>
          <p:cNvGrpSpPr/>
          <p:nvPr/>
        </p:nvGrpSpPr>
        <p:grpSpPr>
          <a:xfrm>
            <a:off x="535783" y="3275719"/>
            <a:ext cx="6061105" cy="640213"/>
            <a:chOff x="535783" y="3834368"/>
            <a:chExt cx="6061105" cy="640213"/>
          </a:xfrm>
        </p:grpSpPr>
        <p:sp>
          <p:nvSpPr>
            <p:cNvPr id="12" name="四角形: 角を丸くする 11">
              <a:extLst>
                <a:ext uri="{FF2B5EF4-FFF2-40B4-BE49-F238E27FC236}">
                  <a16:creationId xmlns:a16="http://schemas.microsoft.com/office/drawing/2014/main" id="{0A42FD87-35DF-4C12-B308-3FF2591E64B7}"/>
                </a:ext>
              </a:extLst>
            </p:cNvPr>
            <p:cNvSpPr/>
            <p:nvPr/>
          </p:nvSpPr>
          <p:spPr>
            <a:xfrm>
              <a:off x="535783" y="3834368"/>
              <a:ext cx="889894" cy="639155"/>
            </a:xfrm>
            <a:prstGeom prst="roundRect">
              <a:avLst>
                <a:gd name="adj" fmla="val 50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BIZ UDPゴシック" panose="020B0400000000000000" pitchFamily="50" charset="-128"/>
                  <a:ea typeface="BIZ UDPゴシック" panose="020B0400000000000000" pitchFamily="50" charset="-128"/>
                </a:rPr>
                <a:t>２．</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19" name="コンテンツ プレースホルダー 2">
              <a:extLst>
                <a:ext uri="{FF2B5EF4-FFF2-40B4-BE49-F238E27FC236}">
                  <a16:creationId xmlns:a16="http://schemas.microsoft.com/office/drawing/2014/main" id="{F0A42D94-1278-4877-B396-7073469632D9}"/>
                </a:ext>
              </a:extLst>
            </p:cNvPr>
            <p:cNvSpPr txBox="1">
              <a:spLocks/>
            </p:cNvSpPr>
            <p:nvPr/>
          </p:nvSpPr>
          <p:spPr>
            <a:xfrm>
              <a:off x="1425677" y="3835426"/>
              <a:ext cx="5171211" cy="639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ja-JP" altLang="en-US" sz="3600" dirty="0">
                  <a:latin typeface="BIZ UDPゴシック" panose="020B0400000000000000" pitchFamily="50" charset="-128"/>
                  <a:ea typeface="BIZ UDPゴシック" panose="020B0400000000000000" pitchFamily="50" charset="-128"/>
                </a:rPr>
                <a:t>余裕をもって対応する</a:t>
              </a:r>
            </a:p>
          </p:txBody>
        </p:sp>
      </p:grpSp>
      <p:grpSp>
        <p:nvGrpSpPr>
          <p:cNvPr id="7" name="グループ化 6">
            <a:extLst>
              <a:ext uri="{FF2B5EF4-FFF2-40B4-BE49-F238E27FC236}">
                <a16:creationId xmlns:a16="http://schemas.microsoft.com/office/drawing/2014/main" id="{81241C64-724D-4D51-9BD7-162DA5BD05F1}"/>
              </a:ext>
            </a:extLst>
          </p:cNvPr>
          <p:cNvGrpSpPr/>
          <p:nvPr/>
        </p:nvGrpSpPr>
        <p:grpSpPr>
          <a:xfrm>
            <a:off x="516676" y="4594549"/>
            <a:ext cx="6080212" cy="645336"/>
            <a:chOff x="516676" y="4553133"/>
            <a:chExt cx="6080212" cy="645336"/>
          </a:xfrm>
        </p:grpSpPr>
        <p:sp>
          <p:nvSpPr>
            <p:cNvPr id="13" name="四角形: 角を丸くする 12">
              <a:extLst>
                <a:ext uri="{FF2B5EF4-FFF2-40B4-BE49-F238E27FC236}">
                  <a16:creationId xmlns:a16="http://schemas.microsoft.com/office/drawing/2014/main" id="{E14D7CB7-1CFB-4D2E-9712-A6DF33D015F6}"/>
                </a:ext>
              </a:extLst>
            </p:cNvPr>
            <p:cNvSpPr/>
            <p:nvPr/>
          </p:nvSpPr>
          <p:spPr>
            <a:xfrm>
              <a:off x="516676" y="4559314"/>
              <a:ext cx="889894" cy="639155"/>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BIZ UDPゴシック" panose="020B0400000000000000" pitchFamily="50" charset="-128"/>
                  <a:ea typeface="BIZ UDPゴシック" panose="020B0400000000000000" pitchFamily="50" charset="-128"/>
                </a:rPr>
                <a:t>３．</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20" name="コンテンツ プレースホルダー 2">
              <a:extLst>
                <a:ext uri="{FF2B5EF4-FFF2-40B4-BE49-F238E27FC236}">
                  <a16:creationId xmlns:a16="http://schemas.microsoft.com/office/drawing/2014/main" id="{CF18CF7E-79BF-437E-A82B-BA5C1ACFC125}"/>
                </a:ext>
              </a:extLst>
            </p:cNvPr>
            <p:cNvSpPr txBox="1">
              <a:spLocks/>
            </p:cNvSpPr>
            <p:nvPr/>
          </p:nvSpPr>
          <p:spPr>
            <a:xfrm>
              <a:off x="1425677" y="4553133"/>
              <a:ext cx="5171211" cy="639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ja-JP" altLang="en-US" sz="3600" dirty="0">
                  <a:latin typeface="BIZ UDPゴシック" panose="020B0400000000000000" pitchFamily="50" charset="-128"/>
                  <a:ea typeface="BIZ UDPゴシック" panose="020B0400000000000000" pitchFamily="50" charset="-128"/>
                </a:rPr>
                <a:t>声をかけるときは一人で</a:t>
              </a:r>
            </a:p>
          </p:txBody>
        </p:sp>
      </p:grpSp>
      <p:grpSp>
        <p:nvGrpSpPr>
          <p:cNvPr id="22" name="グループ化 21">
            <a:extLst>
              <a:ext uri="{FF2B5EF4-FFF2-40B4-BE49-F238E27FC236}">
                <a16:creationId xmlns:a16="http://schemas.microsoft.com/office/drawing/2014/main" id="{4C3CB5A4-FC56-40F5-A96D-F44E8F3F4F33}"/>
              </a:ext>
            </a:extLst>
          </p:cNvPr>
          <p:cNvGrpSpPr/>
          <p:nvPr/>
        </p:nvGrpSpPr>
        <p:grpSpPr>
          <a:xfrm>
            <a:off x="516676" y="5911185"/>
            <a:ext cx="6080212" cy="639155"/>
            <a:chOff x="516676" y="5350744"/>
            <a:chExt cx="6080212" cy="639155"/>
          </a:xfrm>
        </p:grpSpPr>
        <p:sp>
          <p:nvSpPr>
            <p:cNvPr id="14" name="四角形: 角を丸くする 13">
              <a:extLst>
                <a:ext uri="{FF2B5EF4-FFF2-40B4-BE49-F238E27FC236}">
                  <a16:creationId xmlns:a16="http://schemas.microsoft.com/office/drawing/2014/main" id="{E2B3796F-A5BA-4D09-A018-46824469DF9C}"/>
                </a:ext>
              </a:extLst>
            </p:cNvPr>
            <p:cNvSpPr/>
            <p:nvPr/>
          </p:nvSpPr>
          <p:spPr>
            <a:xfrm>
              <a:off x="516676" y="5350744"/>
              <a:ext cx="889894" cy="639155"/>
            </a:xfrm>
            <a:prstGeom prst="roundRect">
              <a:avLst>
                <a:gd name="adj" fmla="val 50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BIZ UDPゴシック" panose="020B0400000000000000" pitchFamily="50" charset="-128"/>
                  <a:ea typeface="BIZ UDPゴシック" panose="020B0400000000000000" pitchFamily="50" charset="-128"/>
                </a:rPr>
                <a:t>４</a:t>
              </a:r>
              <a:r>
                <a:rPr kumimoji="1" lang="ja-JP" altLang="en-US" sz="3600" dirty="0">
                  <a:latin typeface="BIZ UDPゴシック" panose="020B0400000000000000" pitchFamily="50" charset="-128"/>
                  <a:ea typeface="BIZ UDPゴシック" panose="020B0400000000000000" pitchFamily="50" charset="-128"/>
                </a:rPr>
                <a:t>．</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21" name="コンテンツ プレースホルダー 2">
              <a:extLst>
                <a:ext uri="{FF2B5EF4-FFF2-40B4-BE49-F238E27FC236}">
                  <a16:creationId xmlns:a16="http://schemas.microsoft.com/office/drawing/2014/main" id="{714DCBBA-41CB-4821-8A99-DF058E40085F}"/>
                </a:ext>
              </a:extLst>
            </p:cNvPr>
            <p:cNvSpPr txBox="1">
              <a:spLocks/>
            </p:cNvSpPr>
            <p:nvPr/>
          </p:nvSpPr>
          <p:spPr>
            <a:xfrm>
              <a:off x="1425677" y="5350744"/>
              <a:ext cx="5171211" cy="6391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ja-JP" altLang="en-US" sz="3600" dirty="0">
                  <a:latin typeface="BIZ UDPゴシック" panose="020B0400000000000000" pitchFamily="50" charset="-128"/>
                  <a:ea typeface="BIZ UDPゴシック" panose="020B0400000000000000" pitchFamily="50" charset="-128"/>
                </a:rPr>
                <a:t>後ろから声をかけない</a:t>
              </a:r>
            </a:p>
          </p:txBody>
        </p:sp>
      </p:grpSp>
      <p:grpSp>
        <p:nvGrpSpPr>
          <p:cNvPr id="28" name="グループ化 27">
            <a:extLst>
              <a:ext uri="{FF2B5EF4-FFF2-40B4-BE49-F238E27FC236}">
                <a16:creationId xmlns:a16="http://schemas.microsoft.com/office/drawing/2014/main" id="{6EDE72B4-AB3C-4478-B7BD-DB88466BA476}"/>
              </a:ext>
            </a:extLst>
          </p:cNvPr>
          <p:cNvGrpSpPr/>
          <p:nvPr/>
        </p:nvGrpSpPr>
        <p:grpSpPr>
          <a:xfrm>
            <a:off x="6627982" y="2054279"/>
            <a:ext cx="5652509" cy="650241"/>
            <a:chOff x="6441168" y="2182988"/>
            <a:chExt cx="5652509" cy="650241"/>
          </a:xfrm>
        </p:grpSpPr>
        <p:sp>
          <p:nvSpPr>
            <p:cNvPr id="15" name="四角形: 角を丸くする 14">
              <a:extLst>
                <a:ext uri="{FF2B5EF4-FFF2-40B4-BE49-F238E27FC236}">
                  <a16:creationId xmlns:a16="http://schemas.microsoft.com/office/drawing/2014/main" id="{9BB4A4C9-8075-485D-B8CE-950B5244CE8F}"/>
                </a:ext>
              </a:extLst>
            </p:cNvPr>
            <p:cNvSpPr/>
            <p:nvPr/>
          </p:nvSpPr>
          <p:spPr>
            <a:xfrm>
              <a:off x="6441168" y="2194074"/>
              <a:ext cx="889894" cy="639155"/>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BIZ UDPゴシック" panose="020B0400000000000000" pitchFamily="50" charset="-128"/>
                  <a:ea typeface="BIZ UDPゴシック" panose="020B0400000000000000" pitchFamily="50" charset="-128"/>
                </a:rPr>
                <a:t>５</a:t>
              </a:r>
              <a:r>
                <a:rPr kumimoji="1" lang="ja-JP" altLang="en-US" sz="3600" dirty="0">
                  <a:latin typeface="BIZ UDPゴシック" panose="020B0400000000000000" pitchFamily="50" charset="-128"/>
                  <a:ea typeface="BIZ UDPゴシック" panose="020B0400000000000000" pitchFamily="50" charset="-128"/>
                </a:rPr>
                <a:t>．</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0E6C13CD-495E-4D46-87ED-24E137ED203B}"/>
                </a:ext>
              </a:extLst>
            </p:cNvPr>
            <p:cNvSpPr txBox="1"/>
            <p:nvPr/>
          </p:nvSpPr>
          <p:spPr>
            <a:xfrm>
              <a:off x="7331062" y="2182988"/>
              <a:ext cx="4762615" cy="646331"/>
            </a:xfrm>
            <a:prstGeom prst="rect">
              <a:avLst/>
            </a:prstGeom>
            <a:noFill/>
          </p:spPr>
          <p:txBody>
            <a:bodyPr wrap="square">
              <a:spAutoFit/>
            </a:bodyPr>
            <a:lstStyle/>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やさしい口調で</a:t>
              </a:r>
              <a:endParaRPr lang="ja-JP" altLang="en-US" sz="3600" dirty="0">
                <a:latin typeface="BIZ UDPゴシック" panose="020B0400000000000000" pitchFamily="50" charset="-128"/>
                <a:ea typeface="BIZ UDPゴシック" panose="020B0400000000000000" pitchFamily="50" charset="-128"/>
              </a:endParaRPr>
            </a:p>
          </p:txBody>
        </p:sp>
      </p:grpSp>
      <p:grpSp>
        <p:nvGrpSpPr>
          <p:cNvPr id="26" name="グループ化 25">
            <a:extLst>
              <a:ext uri="{FF2B5EF4-FFF2-40B4-BE49-F238E27FC236}">
                <a16:creationId xmlns:a16="http://schemas.microsoft.com/office/drawing/2014/main" id="{B76E33C2-90A7-44F9-833F-F8D5E40772D0}"/>
              </a:ext>
            </a:extLst>
          </p:cNvPr>
          <p:cNvGrpSpPr/>
          <p:nvPr/>
        </p:nvGrpSpPr>
        <p:grpSpPr>
          <a:xfrm>
            <a:off x="6617034" y="3017823"/>
            <a:ext cx="5152105" cy="1200329"/>
            <a:chOff x="6459717" y="2888211"/>
            <a:chExt cx="5152105" cy="1200329"/>
          </a:xfrm>
        </p:grpSpPr>
        <p:sp>
          <p:nvSpPr>
            <p:cNvPr id="16" name="四角形: 角を丸くする 15">
              <a:extLst>
                <a:ext uri="{FF2B5EF4-FFF2-40B4-BE49-F238E27FC236}">
                  <a16:creationId xmlns:a16="http://schemas.microsoft.com/office/drawing/2014/main" id="{C14EB080-9E06-48A7-9104-F737CEEC777F}"/>
                </a:ext>
              </a:extLst>
            </p:cNvPr>
            <p:cNvSpPr/>
            <p:nvPr/>
          </p:nvSpPr>
          <p:spPr>
            <a:xfrm>
              <a:off x="6459717" y="2966219"/>
              <a:ext cx="889894" cy="639155"/>
            </a:xfrm>
            <a:prstGeom prst="roundRect">
              <a:avLst>
                <a:gd name="adj" fmla="val 5000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BIZ UDPゴシック" panose="020B0400000000000000" pitchFamily="50" charset="-128"/>
                  <a:ea typeface="BIZ UDPゴシック" panose="020B0400000000000000" pitchFamily="50" charset="-128"/>
                </a:rPr>
                <a:t>６．</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000206DE-D381-4316-A8A6-1FD253109BE1}"/>
                </a:ext>
              </a:extLst>
            </p:cNvPr>
            <p:cNvSpPr txBox="1"/>
            <p:nvPr/>
          </p:nvSpPr>
          <p:spPr>
            <a:xfrm>
              <a:off x="7349612" y="2888211"/>
              <a:ext cx="4262210" cy="1200329"/>
            </a:xfrm>
            <a:prstGeom prst="rect">
              <a:avLst/>
            </a:prstGeom>
            <a:noFill/>
          </p:spPr>
          <p:txBody>
            <a:bodyPr wrap="square">
              <a:spAutoFit/>
            </a:bodyPr>
            <a:lstStyle/>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おだやかに、</a:t>
              </a:r>
              <a:endParaRPr lang="en-US"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はっきりした口調で</a:t>
              </a:r>
              <a:endParaRPr lang="ja-JP" altLang="en-US" sz="3600" dirty="0">
                <a:latin typeface="BIZ UDPゴシック" panose="020B0400000000000000" pitchFamily="50" charset="-128"/>
                <a:ea typeface="BIZ UDPゴシック" panose="020B0400000000000000" pitchFamily="50" charset="-128"/>
              </a:endParaRPr>
            </a:p>
          </p:txBody>
        </p:sp>
      </p:grpSp>
      <p:pic>
        <p:nvPicPr>
          <p:cNvPr id="31" name="図 30">
            <a:extLst>
              <a:ext uri="{FF2B5EF4-FFF2-40B4-BE49-F238E27FC236}">
                <a16:creationId xmlns:a16="http://schemas.microsoft.com/office/drawing/2014/main" id="{989F67F5-B5EA-4F97-A7FB-3170FD41A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5638" y="4249557"/>
            <a:ext cx="3264309" cy="1343541"/>
          </a:xfrm>
          <a:prstGeom prst="rect">
            <a:avLst/>
          </a:prstGeom>
        </p:spPr>
      </p:pic>
      <p:sp>
        <p:nvSpPr>
          <p:cNvPr id="30" name="タイトル 1">
            <a:extLst>
              <a:ext uri="{FF2B5EF4-FFF2-40B4-BE49-F238E27FC236}">
                <a16:creationId xmlns:a16="http://schemas.microsoft.com/office/drawing/2014/main" id="{1FDC955F-CCFE-424D-A4EA-3A0D0AD7787B}"/>
              </a:ext>
            </a:extLst>
          </p:cNvPr>
          <p:cNvSpPr>
            <a:spLocks noGrp="1"/>
          </p:cNvSpPr>
          <p:nvPr>
            <p:ph type="title"/>
          </p:nvPr>
        </p:nvSpPr>
        <p:spPr>
          <a:xfrm>
            <a:off x="0" y="0"/>
            <a:ext cx="12192000" cy="868101"/>
          </a:xfrm>
          <a:solidFill>
            <a:schemeClr val="accent2">
              <a:lumMod val="20000"/>
              <a:lumOff val="80000"/>
            </a:schemeClr>
          </a:solidFill>
        </p:spPr>
        <p:txBody>
          <a:bodyPr>
            <a:normAutofit/>
          </a:bodyPr>
          <a:lstStyle/>
          <a:p>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認知症の理解編</a:t>
            </a:r>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 　</a:t>
            </a:r>
            <a:r>
              <a:rPr lang="ja-JP" altLang="en-US" sz="5400" spc="-300" dirty="0">
                <a:latin typeface="BIZ UDPゴシック" panose="020B0400000000000000" pitchFamily="50" charset="-128"/>
                <a:ea typeface="BIZ UDPゴシック" panose="020B0400000000000000" pitchFamily="50" charset="-128"/>
              </a:rPr>
              <a:t>認知症の人への基本的な対応</a:t>
            </a:r>
            <a:endParaRPr kumimoji="1" lang="ja-JP" altLang="en-US" sz="5400" dirty="0">
              <a:latin typeface="BIZ UDPゴシック" panose="020B0400000000000000" pitchFamily="50" charset="-128"/>
              <a:ea typeface="BIZ UDPゴシック" panose="020B0400000000000000" pitchFamily="50" charset="-128"/>
            </a:endParaRPr>
          </a:p>
        </p:txBody>
      </p:sp>
      <p:grpSp>
        <p:nvGrpSpPr>
          <p:cNvPr id="34" name="グループ化 33">
            <a:extLst>
              <a:ext uri="{FF2B5EF4-FFF2-40B4-BE49-F238E27FC236}">
                <a16:creationId xmlns:a16="http://schemas.microsoft.com/office/drawing/2014/main" id="{0B32F790-D666-476F-A233-3180E58F1B65}"/>
              </a:ext>
            </a:extLst>
          </p:cNvPr>
          <p:cNvGrpSpPr/>
          <p:nvPr/>
        </p:nvGrpSpPr>
        <p:grpSpPr>
          <a:xfrm>
            <a:off x="6627982" y="5599236"/>
            <a:ext cx="5652509" cy="1200329"/>
            <a:chOff x="6426418" y="5411255"/>
            <a:chExt cx="5652509" cy="1200329"/>
          </a:xfrm>
        </p:grpSpPr>
        <p:sp>
          <p:nvSpPr>
            <p:cNvPr id="35" name="四角形: 角を丸くする 34">
              <a:extLst>
                <a:ext uri="{FF2B5EF4-FFF2-40B4-BE49-F238E27FC236}">
                  <a16:creationId xmlns:a16="http://schemas.microsoft.com/office/drawing/2014/main" id="{6FD6C219-6FFB-4887-978A-C48EE14484C8}"/>
                </a:ext>
              </a:extLst>
            </p:cNvPr>
            <p:cNvSpPr/>
            <p:nvPr/>
          </p:nvSpPr>
          <p:spPr>
            <a:xfrm>
              <a:off x="6426418" y="5418431"/>
              <a:ext cx="889894" cy="639155"/>
            </a:xfrm>
            <a:prstGeom prst="roundRect">
              <a:avLst>
                <a:gd name="adj" fmla="val 50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BIZ UDPゴシック" panose="020B0400000000000000" pitchFamily="50" charset="-128"/>
                  <a:ea typeface="BIZ UDPゴシック" panose="020B0400000000000000" pitchFamily="50" charset="-128"/>
                </a:rPr>
                <a:t>７</a:t>
              </a:r>
              <a:r>
                <a:rPr kumimoji="1" lang="ja-JP" altLang="en-US" sz="3600" dirty="0">
                  <a:latin typeface="BIZ UDPゴシック" panose="020B0400000000000000" pitchFamily="50" charset="-128"/>
                  <a:ea typeface="BIZ UDPゴシック" panose="020B0400000000000000" pitchFamily="50" charset="-128"/>
                </a:rPr>
                <a:t>．</a:t>
              </a:r>
              <a:endParaRPr kumimoji="1" lang="ja-JP" altLang="en-US" sz="2800" dirty="0">
                <a:solidFill>
                  <a:schemeClr val="tx1"/>
                </a:solidFill>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310CAA2B-06C4-4D3B-BEB0-9A326C7E7BB6}"/>
                </a:ext>
              </a:extLst>
            </p:cNvPr>
            <p:cNvSpPr txBox="1"/>
            <p:nvPr/>
          </p:nvSpPr>
          <p:spPr>
            <a:xfrm>
              <a:off x="7316312" y="5411255"/>
              <a:ext cx="4762615" cy="1200329"/>
            </a:xfrm>
            <a:prstGeom prst="rect">
              <a:avLst/>
            </a:prstGeom>
            <a:noFill/>
          </p:spPr>
          <p:txBody>
            <a:bodyPr wrap="square">
              <a:spAutoFit/>
            </a:bodyPr>
            <a:lstStyle/>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相手の言葉に</a:t>
              </a:r>
              <a:endParaRPr lang="en-US" altLang="ja-JP"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耳を傾け</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る</a:t>
              </a:r>
              <a:endParaRPr lang="ja-JP" altLang="en-US" sz="3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spTree>
    <p:extLst>
      <p:ext uri="{BB962C8B-B14F-4D97-AF65-F5344CB8AC3E}">
        <p14:creationId xmlns:p14="http://schemas.microsoft.com/office/powerpoint/2010/main" val="1535696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fontScale="90000"/>
          </a:bodyPr>
          <a:lstStyle/>
          <a:p>
            <a:pPr algn="ctr"/>
            <a:r>
              <a:rPr lang="ja-JP" altLang="en-US" sz="5400" spc="-300" dirty="0">
                <a:latin typeface="BIZ UDPゴシック" panose="020B0400000000000000" pitchFamily="50" charset="-128"/>
                <a:ea typeface="BIZ UDPゴシック" panose="020B0400000000000000" pitchFamily="50" charset="-128"/>
              </a:rPr>
              <a:t>安心してマンションで生活していただくために</a:t>
            </a:r>
            <a:endParaRPr kumimoji="1" lang="ja-JP" altLang="en-US" sz="5400" dirty="0">
              <a:latin typeface="BIZ UDPゴシック" panose="020B0400000000000000" pitchFamily="50" charset="-128"/>
              <a:ea typeface="BIZ UDPゴシック" panose="020B0400000000000000" pitchFamily="50" charset="-128"/>
            </a:endParaRPr>
          </a:p>
        </p:txBody>
      </p:sp>
      <p:sp>
        <p:nvSpPr>
          <p:cNvPr id="8" name="コンテンツ プレースホルダー 2">
            <a:extLst>
              <a:ext uri="{FF2B5EF4-FFF2-40B4-BE49-F238E27FC236}">
                <a16:creationId xmlns:a16="http://schemas.microsoft.com/office/drawing/2014/main" id="{F775D75B-6329-4A86-B074-5A436A704016}"/>
              </a:ext>
            </a:extLst>
          </p:cNvPr>
          <p:cNvSpPr>
            <a:spLocks noGrp="1"/>
          </p:cNvSpPr>
          <p:nvPr>
            <p:ph idx="1"/>
          </p:nvPr>
        </p:nvSpPr>
        <p:spPr>
          <a:xfrm>
            <a:off x="212436" y="1540394"/>
            <a:ext cx="9227128" cy="3188624"/>
          </a:xfrm>
        </p:spPr>
        <p:txBody>
          <a:bodyPr>
            <a:noAutofit/>
          </a:bodyPr>
          <a:lstStyle/>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○認知症の人への対応は、基本的にすべてのお客さまへの</a:t>
            </a: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接客対応と変わり</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ません。しっかりと話を聞き、相手の立場に立って考えることが基本です。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endParaRPr lang="en-US" altLang="ja-JP" sz="8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ja-JP" altLang="en-US" sz="2000" dirty="0">
                <a:latin typeface="BIZ UDPゴシック" panose="020B0400000000000000" pitchFamily="50" charset="-128"/>
                <a:ea typeface="BIZ UDPゴシック" panose="020B0400000000000000" pitchFamily="50" charset="-128"/>
              </a:rPr>
              <a:t>○ただ、その方がもしかすると認知症かもしれないこと、記憶障害による</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認知機能の低下などで不自由や不安を抱えているかもしれないことを</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buNone/>
            </a:pPr>
            <a:r>
              <a:rPr lang="en-US" altLang="ja-JP" sz="20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念頭においた対応を心がけることが重要です。</a:t>
            </a:r>
          </a:p>
          <a:p>
            <a:pPr marL="0" indent="0">
              <a:lnSpc>
                <a:spcPct val="100000"/>
              </a:lnSpc>
              <a:spcBef>
                <a:spcPts val="0"/>
              </a:spcBef>
              <a:buNone/>
            </a:pPr>
            <a:r>
              <a:rPr lang="ja-JP" altLang="en-US" sz="800" dirty="0">
                <a:latin typeface="BIZ UDPゴシック" panose="020B0400000000000000" pitchFamily="50" charset="-128"/>
                <a:ea typeface="BIZ UDPゴシック" panose="020B0400000000000000" pitchFamily="50" charset="-128"/>
              </a:rPr>
              <a:t> </a:t>
            </a:r>
            <a:endParaRPr lang="en-US" altLang="ja-JP" sz="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○認知症の人の行動の理由は一人ひとり違います。</a:t>
            </a:r>
            <a:endParaRPr kumimoji="1"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同じように見える行動で</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あっても、それぞれ個別の背景があり、</a:t>
            </a:r>
            <a:endPar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それぞれに応じた接し方が求められます。</a:t>
            </a:r>
            <a:endPar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つまり、すべての事例に対応できる完璧な接し方はありません。</a:t>
            </a:r>
            <a:endParaRPr lang="en-US" altLang="ja-JP" sz="20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2D9E0DF-F257-47F3-A6A5-59EAEBF9203E}"/>
              </a:ext>
            </a:extLst>
          </p:cNvPr>
          <p:cNvSpPr txBox="1"/>
          <p:nvPr/>
        </p:nvSpPr>
        <p:spPr>
          <a:xfrm>
            <a:off x="212436" y="978986"/>
            <a:ext cx="11153654" cy="584775"/>
          </a:xfrm>
          <a:prstGeom prst="rect">
            <a:avLst/>
          </a:prstGeom>
          <a:noFill/>
        </p:spPr>
        <p:txBody>
          <a:bodyPr wrap="square">
            <a:spAutoFit/>
          </a:bodyPr>
          <a:lstStyle/>
          <a:p>
            <a:pPr marL="0" indent="0">
              <a:lnSpc>
                <a:spcPct val="100000"/>
              </a:lnSpc>
              <a:spcBef>
                <a:spcPts val="0"/>
              </a:spcBef>
              <a:buNone/>
            </a:pPr>
            <a:r>
              <a:rPr lang="ja-JP" altLang="en-US" sz="3200" dirty="0">
                <a:solidFill>
                  <a:schemeClr val="accent2">
                    <a:lumMod val="50000"/>
                  </a:schemeClr>
                </a:solidFill>
                <a:latin typeface="BIZ UDPゴシック" panose="020B0400000000000000" pitchFamily="50" charset="-128"/>
                <a:ea typeface="BIZ UDPゴシック" panose="020B0400000000000000" pitchFamily="50" charset="-128"/>
              </a:rPr>
              <a:t>接し方は一律ではありません</a:t>
            </a:r>
          </a:p>
        </p:txBody>
      </p:sp>
      <p:sp>
        <p:nvSpPr>
          <p:cNvPr id="12" name="コンテンツ プレースホルダー 2">
            <a:extLst>
              <a:ext uri="{FF2B5EF4-FFF2-40B4-BE49-F238E27FC236}">
                <a16:creationId xmlns:a16="http://schemas.microsoft.com/office/drawing/2014/main" id="{C272B58D-5C0E-46E0-82CE-E3A25E36AFAF}"/>
              </a:ext>
            </a:extLst>
          </p:cNvPr>
          <p:cNvSpPr txBox="1">
            <a:spLocks/>
          </p:cNvSpPr>
          <p:nvPr/>
        </p:nvSpPr>
        <p:spPr>
          <a:xfrm>
            <a:off x="212435" y="5297926"/>
            <a:ext cx="11969497" cy="1560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2000" dirty="0">
                <a:latin typeface="BIZ UDPゴシック" panose="020B0400000000000000" pitchFamily="50" charset="-128"/>
                <a:ea typeface="BIZ UDPゴシック" panose="020B0400000000000000" pitchFamily="50" charset="-128"/>
              </a:rPr>
              <a:t>○</a:t>
            </a:r>
            <a:r>
              <a:rPr kumimoji="0"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当社では、さまざまな事情を抱える住民の皆さまが安心して生活していただけるよう、</a:t>
            </a:r>
            <a:endPar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以下の環境整備を推進します。</a:t>
            </a:r>
            <a:endPar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20000"/>
              </a:lnSpc>
              <a:spcBef>
                <a:spcPts val="0"/>
              </a:spcBef>
              <a:spcAft>
                <a:spcPts val="0"/>
              </a:spcAft>
              <a:buClrTx/>
              <a:buSzTx/>
              <a:buFont typeface="Arial" panose="020B0604020202020204" pitchFamily="34" charset="0"/>
              <a:buNone/>
              <a:tabLst/>
              <a:defRPr/>
            </a:pPr>
            <a:r>
              <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ja-JP"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0"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認知症の人にも配慮した共用部の改修工事を管理組合に提案</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掲示物の文字の大きさや色合いなどを配慮</a:t>
            </a:r>
          </a:p>
        </p:txBody>
      </p:sp>
      <p:pic>
        <p:nvPicPr>
          <p:cNvPr id="10" name="図 9">
            <a:extLst>
              <a:ext uri="{FF2B5EF4-FFF2-40B4-BE49-F238E27FC236}">
                <a16:creationId xmlns:a16="http://schemas.microsoft.com/office/drawing/2014/main" id="{AA9693C6-E628-4BFC-A17A-915B0D280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564" y="1542136"/>
            <a:ext cx="2742369" cy="3662198"/>
          </a:xfrm>
          <a:prstGeom prst="rect">
            <a:avLst/>
          </a:prstGeom>
        </p:spPr>
      </p:pic>
      <p:sp>
        <p:nvSpPr>
          <p:cNvPr id="13" name="テキスト ボックス 12">
            <a:extLst>
              <a:ext uri="{FF2B5EF4-FFF2-40B4-BE49-F238E27FC236}">
                <a16:creationId xmlns:a16="http://schemas.microsoft.com/office/drawing/2014/main" id="{6E732680-60DA-4394-A645-A24841F110D9}"/>
              </a:ext>
            </a:extLst>
          </p:cNvPr>
          <p:cNvSpPr txBox="1"/>
          <p:nvPr/>
        </p:nvSpPr>
        <p:spPr>
          <a:xfrm>
            <a:off x="212436" y="4662089"/>
            <a:ext cx="11153654" cy="584775"/>
          </a:xfrm>
          <a:prstGeom prst="rect">
            <a:avLst/>
          </a:prstGeom>
          <a:noFill/>
        </p:spPr>
        <p:txBody>
          <a:bodyPr wrap="square">
            <a:spAutoFit/>
          </a:bodyPr>
          <a:lstStyle/>
          <a:p>
            <a:pPr marL="0" indent="0">
              <a:lnSpc>
                <a:spcPct val="100000"/>
              </a:lnSpc>
              <a:spcBef>
                <a:spcPts val="0"/>
              </a:spcBef>
              <a:buNone/>
            </a:pPr>
            <a:r>
              <a:rPr lang="ja-JP" altLang="en-US" sz="3200" dirty="0">
                <a:solidFill>
                  <a:schemeClr val="accent2">
                    <a:lumMod val="50000"/>
                  </a:schemeClr>
                </a:solidFill>
                <a:latin typeface="BIZ UDPゴシック" panose="020B0400000000000000" pitchFamily="50" charset="-128"/>
                <a:ea typeface="BIZ UDPゴシック" panose="020B0400000000000000" pitchFamily="50" charset="-128"/>
              </a:rPr>
              <a:t>さまざまな事情を抱える住民の皆さまに対する環境整備</a:t>
            </a:r>
          </a:p>
        </p:txBody>
      </p:sp>
    </p:spTree>
    <p:extLst>
      <p:ext uri="{BB962C8B-B14F-4D97-AF65-F5344CB8AC3E}">
        <p14:creationId xmlns:p14="http://schemas.microsoft.com/office/powerpoint/2010/main" val="2277136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20000"/>
              <a:lumOff val="80000"/>
            </a:schemeClr>
          </a:solidFill>
        </p:spPr>
        <p:txBody>
          <a:bodyPr>
            <a:normAutofit/>
          </a:bodyPr>
          <a:lstStyle/>
          <a:p>
            <a:pPr algn="ctr"/>
            <a:r>
              <a:rPr lang="ja-JP" altLang="en-US" sz="3600" dirty="0">
                <a:latin typeface="BIZ UDPゴシック" panose="020B0400000000000000" pitchFamily="50" charset="-128"/>
                <a:ea typeface="BIZ UDPゴシック" panose="020B0400000000000000" pitchFamily="50" charset="-128"/>
              </a:rPr>
              <a:t>高齢者の認知症とは異なる若年性認知症への対応</a:t>
            </a:r>
            <a:endParaRPr kumimoji="1" lang="ja-JP" altLang="en-US" sz="3600" dirty="0">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D7B809ED-8A7F-410B-B894-77A80A1BB850}"/>
              </a:ext>
            </a:extLst>
          </p:cNvPr>
          <p:cNvSpPr/>
          <p:nvPr/>
        </p:nvSpPr>
        <p:spPr>
          <a:xfrm>
            <a:off x="780074" y="1736845"/>
            <a:ext cx="3388803" cy="3847213"/>
          </a:xfrm>
          <a:prstGeom prst="roundRect">
            <a:avLst/>
          </a:prstGeom>
          <a:solidFill>
            <a:schemeClr val="accent4">
              <a:lumMod val="20000"/>
              <a:lumOff val="80000"/>
            </a:schemeClr>
          </a:solid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latin typeface="BIZ UDPゴシック" panose="020B0400000000000000" pitchFamily="50" charset="-128"/>
                <a:ea typeface="BIZ UDPゴシック" panose="020B0400000000000000" pitchFamily="50" charset="-128"/>
              </a:rPr>
              <a:t>・ </a:t>
            </a:r>
            <a:r>
              <a:rPr kumimoji="1" lang="en-US" altLang="ja-JP" dirty="0">
                <a:solidFill>
                  <a:schemeClr val="tx1"/>
                </a:solidFill>
                <a:latin typeface="BIZ UDPゴシック" panose="020B0400000000000000" pitchFamily="50" charset="-128"/>
                <a:ea typeface="BIZ UDPゴシック" panose="020B0400000000000000" pitchFamily="50" charset="-128"/>
              </a:rPr>
              <a:t>64</a:t>
            </a:r>
            <a:r>
              <a:rPr kumimoji="1" lang="ja-JP" altLang="en-US" dirty="0">
                <a:solidFill>
                  <a:schemeClr val="tx1"/>
                </a:solidFill>
                <a:latin typeface="BIZ UDPゴシック" panose="020B0400000000000000" pitchFamily="50" charset="-128"/>
                <a:ea typeface="BIZ UDPゴシック" panose="020B0400000000000000" pitchFamily="50" charset="-128"/>
              </a:rPr>
              <a:t>歳以下で発症する</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認知症の総称で、</a:t>
            </a:r>
            <a:r>
              <a:rPr kumimoji="1" lang="en-US" altLang="ja-JP" dirty="0">
                <a:solidFill>
                  <a:schemeClr val="tx1"/>
                </a:solidFill>
                <a:latin typeface="BIZ UDPゴシック" panose="020B0400000000000000" pitchFamily="50" charset="-128"/>
                <a:ea typeface="BIZ UDPゴシック" panose="020B0400000000000000" pitchFamily="50" charset="-128"/>
              </a:rPr>
              <a:t>2020</a:t>
            </a:r>
            <a:r>
              <a:rPr kumimoji="1" lang="ja-JP" altLang="en-US" dirty="0">
                <a:solidFill>
                  <a:schemeClr val="tx1"/>
                </a:solidFill>
                <a:latin typeface="BIZ UDPゴシック" panose="020B0400000000000000" pitchFamily="50" charset="-128"/>
                <a:ea typeface="BIZ UDPゴシック" panose="020B0400000000000000" pitchFamily="50" charset="-128"/>
              </a:rPr>
              <a:t>年</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en-US" altLang="ja-JP" dirty="0">
                <a:solidFill>
                  <a:schemeClr val="tx1"/>
                </a:solidFill>
                <a:latin typeface="BIZ UDPゴシック" panose="020B0400000000000000" pitchFamily="50" charset="-128"/>
                <a:ea typeface="BIZ UDPゴシック" panose="020B0400000000000000" pitchFamily="50" charset="-128"/>
              </a:rPr>
              <a:t>3</a:t>
            </a:r>
            <a:r>
              <a:rPr kumimoji="1" lang="ja-JP" altLang="en-US" dirty="0">
                <a:solidFill>
                  <a:schemeClr val="tx1"/>
                </a:solidFill>
                <a:latin typeface="BIZ UDPゴシック" panose="020B0400000000000000" pitchFamily="50" charset="-128"/>
                <a:ea typeface="BIZ UDPゴシック" panose="020B0400000000000000" pitchFamily="50" charset="-128"/>
              </a:rPr>
              <a:t>月現在、約</a:t>
            </a:r>
            <a:r>
              <a:rPr kumimoji="1" lang="en-US" altLang="ja-JP" dirty="0">
                <a:solidFill>
                  <a:schemeClr val="tx1"/>
                </a:solidFill>
                <a:latin typeface="BIZ UDPゴシック" panose="020B0400000000000000" pitchFamily="50" charset="-128"/>
                <a:ea typeface="BIZ UDPゴシック" panose="020B0400000000000000" pitchFamily="50" charset="-128"/>
              </a:rPr>
              <a:t>3</a:t>
            </a:r>
            <a:r>
              <a:rPr kumimoji="1" lang="ja-JP" altLang="en-US" dirty="0">
                <a:solidFill>
                  <a:schemeClr val="tx1"/>
                </a:solidFill>
                <a:latin typeface="BIZ UDPゴシック" panose="020B0400000000000000" pitchFamily="50" charset="-128"/>
                <a:ea typeface="BIZ UDPゴシック" panose="020B0400000000000000" pitchFamily="50" charset="-128"/>
              </a:rPr>
              <a:t>万</a:t>
            </a:r>
            <a:r>
              <a:rPr kumimoji="1" lang="en-US" altLang="ja-JP" dirty="0">
                <a:solidFill>
                  <a:schemeClr val="tx1"/>
                </a:solidFill>
                <a:latin typeface="BIZ UDPゴシック" panose="020B0400000000000000" pitchFamily="50" charset="-128"/>
                <a:ea typeface="BIZ UDPゴシック" panose="020B0400000000000000" pitchFamily="50" charset="-128"/>
              </a:rPr>
              <a:t>6000</a:t>
            </a:r>
            <a:r>
              <a:rPr kumimoji="1" lang="ja-JP" altLang="en-US" dirty="0">
                <a:solidFill>
                  <a:schemeClr val="tx1"/>
                </a:solidFill>
                <a:latin typeface="BIZ UDPゴシック" panose="020B0400000000000000" pitchFamily="50" charset="-128"/>
                <a:ea typeface="BIZ UDPゴシック" panose="020B0400000000000000" pitchFamily="50" charset="-128"/>
              </a:rPr>
              <a:t>人</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が若年性認知症と推計され</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ています。</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tx1"/>
                </a:solidFill>
                <a:latin typeface="BIZ UDPゴシック" panose="020B0400000000000000" pitchFamily="50" charset="-128"/>
                <a:ea typeface="BIZ UDPゴシック" panose="020B0400000000000000" pitchFamily="50" charset="-128"/>
              </a:rPr>
              <a:t>・ 若年で発症する認知症は </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高齢者の認知症より、</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わかりにくいことに加え、</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周囲の人そして家族も、</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若くして認知症を発症した</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ことを理解し、受け入れる</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のに時間がかかります。</a:t>
            </a:r>
          </a:p>
        </p:txBody>
      </p:sp>
      <p:sp>
        <p:nvSpPr>
          <p:cNvPr id="34" name="テキスト ボックス 33">
            <a:extLst>
              <a:ext uri="{FF2B5EF4-FFF2-40B4-BE49-F238E27FC236}">
                <a16:creationId xmlns:a16="http://schemas.microsoft.com/office/drawing/2014/main" id="{659B007C-FE3A-44BC-B212-F09F76E4BA3C}"/>
              </a:ext>
            </a:extLst>
          </p:cNvPr>
          <p:cNvSpPr txBox="1"/>
          <p:nvPr/>
        </p:nvSpPr>
        <p:spPr>
          <a:xfrm>
            <a:off x="780074" y="6212615"/>
            <a:ext cx="10736529" cy="338554"/>
          </a:xfrm>
          <a:prstGeom prst="rect">
            <a:avLst/>
          </a:prstGeom>
          <a:noFill/>
          <a:ln w="25400">
            <a:solidFill>
              <a:schemeClr val="accent2"/>
            </a:solidFill>
          </a:ln>
        </p:spPr>
        <p:txBody>
          <a:bodyPr wrap="square" rtlCol="0">
            <a:spAutoFit/>
          </a:bodyPr>
          <a:lstStyle/>
          <a:p>
            <a:pPr algn="ctr"/>
            <a:r>
              <a:rPr lang="ja-JP" altLang="en-US" sz="1600" dirty="0">
                <a:latin typeface="BIZ UDPゴシック" panose="020B0400000000000000" pitchFamily="50" charset="-128"/>
                <a:ea typeface="BIZ UDPゴシック" panose="020B0400000000000000" pitchFamily="50" charset="-128"/>
              </a:rPr>
              <a:t>全国若年性認知症支援センター「ダウンロード集」　</a:t>
            </a:r>
            <a:r>
              <a:rPr lang="en-US" altLang="ja-JP" sz="1600" dirty="0">
                <a:latin typeface="BIZ UDPゴシック" panose="020B0400000000000000" pitchFamily="50" charset="-128"/>
                <a:ea typeface="BIZ UDPゴシック" panose="020B0400000000000000" pitchFamily="50" charset="-128"/>
                <a:hlinkClick r:id="rId2"/>
              </a:rPr>
              <a:t>https://y-ninchisyotel.net/information/download/</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1F811794-ADC1-4023-802B-63D67AF7B81A}"/>
              </a:ext>
            </a:extLst>
          </p:cNvPr>
          <p:cNvSpPr txBox="1"/>
          <p:nvPr/>
        </p:nvSpPr>
        <p:spPr>
          <a:xfrm>
            <a:off x="723462" y="1143011"/>
            <a:ext cx="3505275" cy="523220"/>
          </a:xfrm>
          <a:prstGeom prst="rect">
            <a:avLst/>
          </a:prstGeom>
          <a:noFill/>
        </p:spPr>
        <p:txBody>
          <a:bodyPr wrap="square">
            <a:spAutoFit/>
          </a:bodyPr>
          <a:lstStyle/>
          <a:p>
            <a:pPr marL="0" indent="0" algn="ctr">
              <a:lnSpc>
                <a:spcPct val="10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若年性認知症とは</a:t>
            </a:r>
          </a:p>
        </p:txBody>
      </p:sp>
      <p:sp>
        <p:nvSpPr>
          <p:cNvPr id="36" name="テキスト ボックス 35">
            <a:extLst>
              <a:ext uri="{FF2B5EF4-FFF2-40B4-BE49-F238E27FC236}">
                <a16:creationId xmlns:a16="http://schemas.microsoft.com/office/drawing/2014/main" id="{4CCC4997-BC5E-45E8-9042-1E7D2122D8D2}"/>
              </a:ext>
            </a:extLst>
          </p:cNvPr>
          <p:cNvSpPr txBox="1"/>
          <p:nvPr/>
        </p:nvSpPr>
        <p:spPr>
          <a:xfrm>
            <a:off x="4453937" y="1060269"/>
            <a:ext cx="3388802" cy="867930"/>
          </a:xfrm>
          <a:prstGeom prst="rect">
            <a:avLst/>
          </a:prstGeom>
          <a:noFill/>
        </p:spPr>
        <p:txBody>
          <a:bodyPr wrap="square">
            <a:spAutoFit/>
          </a:bodyPr>
          <a:lstStyle/>
          <a:p>
            <a:pPr marL="0" indent="0" algn="ctr">
              <a:lnSpc>
                <a:spcPct val="9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若年性認知症の人</a:t>
            </a:r>
            <a:endParaRPr lang="en-US" altLang="ja-JP" sz="2800" dirty="0">
              <a:solidFill>
                <a:schemeClr val="accent2">
                  <a:lumMod val="50000"/>
                </a:schemeClr>
              </a:solidFill>
              <a:latin typeface="BIZ UDPゴシック" panose="020B0400000000000000" pitchFamily="50" charset="-128"/>
              <a:ea typeface="BIZ UDPゴシック" panose="020B0400000000000000" pitchFamily="50" charset="-128"/>
            </a:endParaRPr>
          </a:p>
          <a:p>
            <a:pPr marL="0" indent="0" algn="ctr">
              <a:lnSpc>
                <a:spcPct val="9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がかかえる問題</a:t>
            </a:r>
          </a:p>
        </p:txBody>
      </p:sp>
      <p:sp>
        <p:nvSpPr>
          <p:cNvPr id="37" name="テキスト ボックス 36">
            <a:extLst>
              <a:ext uri="{FF2B5EF4-FFF2-40B4-BE49-F238E27FC236}">
                <a16:creationId xmlns:a16="http://schemas.microsoft.com/office/drawing/2014/main" id="{E15F2873-98C6-48CC-9593-B28F29A276BE}"/>
              </a:ext>
            </a:extLst>
          </p:cNvPr>
          <p:cNvSpPr txBox="1"/>
          <p:nvPr/>
        </p:nvSpPr>
        <p:spPr>
          <a:xfrm>
            <a:off x="8127800" y="1017763"/>
            <a:ext cx="3388803" cy="867930"/>
          </a:xfrm>
          <a:prstGeom prst="rect">
            <a:avLst/>
          </a:prstGeom>
          <a:noFill/>
        </p:spPr>
        <p:txBody>
          <a:bodyPr wrap="square">
            <a:spAutoFit/>
          </a:bodyPr>
          <a:lstStyle/>
          <a:p>
            <a:pPr marL="0" indent="0" algn="ctr">
              <a:lnSpc>
                <a:spcPct val="9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就労の継続と</a:t>
            </a:r>
          </a:p>
          <a:p>
            <a:pPr marL="0" indent="0" algn="ctr">
              <a:lnSpc>
                <a:spcPct val="90000"/>
              </a:lnSpc>
              <a:spcBef>
                <a:spcPts val="0"/>
              </a:spcBef>
              <a:buNone/>
            </a:pPr>
            <a:r>
              <a:rPr lang="ja-JP" altLang="en-US" sz="2800" dirty="0">
                <a:solidFill>
                  <a:schemeClr val="accent2">
                    <a:lumMod val="50000"/>
                  </a:schemeClr>
                </a:solidFill>
                <a:latin typeface="BIZ UDPゴシック" panose="020B0400000000000000" pitchFamily="50" charset="-128"/>
                <a:ea typeface="BIZ UDPゴシック" panose="020B0400000000000000" pitchFamily="50" charset="-128"/>
              </a:rPr>
              <a:t>そのための対応</a:t>
            </a:r>
          </a:p>
        </p:txBody>
      </p:sp>
      <p:sp>
        <p:nvSpPr>
          <p:cNvPr id="38" name="四角形: 角を丸くする 37">
            <a:extLst>
              <a:ext uri="{FF2B5EF4-FFF2-40B4-BE49-F238E27FC236}">
                <a16:creationId xmlns:a16="http://schemas.microsoft.com/office/drawing/2014/main" id="{C00BBE8A-96D2-43A8-AD99-40BD88FCDE2C}"/>
              </a:ext>
            </a:extLst>
          </p:cNvPr>
          <p:cNvSpPr/>
          <p:nvPr/>
        </p:nvSpPr>
        <p:spPr>
          <a:xfrm>
            <a:off x="4453937" y="1899553"/>
            <a:ext cx="3388803" cy="3684505"/>
          </a:xfrm>
          <a:prstGeom prst="roundRect">
            <a:avLst/>
          </a:prstGeom>
          <a:solidFill>
            <a:schemeClr val="accent4">
              <a:lumMod val="20000"/>
              <a:lumOff val="80000"/>
            </a:schemeClr>
          </a:solid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2000" dirty="0">
                <a:solidFill>
                  <a:schemeClr val="tx1"/>
                </a:solidFill>
                <a:latin typeface="BIZ UDPゴシック" panose="020B0400000000000000" pitchFamily="50" charset="-128"/>
                <a:ea typeface="BIZ UDPゴシック" panose="020B0400000000000000" pitchFamily="50" charset="-128"/>
              </a:rPr>
              <a:t>・ 若年性認知症の人は</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働き盛りで、就学期の</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子どもがいる場合も多  </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くあります。</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そのため、休職や退職</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により、経済的に困窮</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する可能性があります。</a:t>
            </a:r>
          </a:p>
        </p:txBody>
      </p:sp>
      <p:sp>
        <p:nvSpPr>
          <p:cNvPr id="39" name="四角形: 角を丸くする 38">
            <a:extLst>
              <a:ext uri="{FF2B5EF4-FFF2-40B4-BE49-F238E27FC236}">
                <a16:creationId xmlns:a16="http://schemas.microsoft.com/office/drawing/2014/main" id="{7606D5D2-E814-4346-B4C7-FB3BE60F0615}"/>
              </a:ext>
            </a:extLst>
          </p:cNvPr>
          <p:cNvSpPr/>
          <p:nvPr/>
        </p:nvSpPr>
        <p:spPr>
          <a:xfrm>
            <a:off x="8127800" y="1885693"/>
            <a:ext cx="3388803" cy="3684505"/>
          </a:xfrm>
          <a:prstGeom prst="roundRect">
            <a:avLst/>
          </a:prstGeom>
          <a:solidFill>
            <a:schemeClr val="accent4">
              <a:lumMod val="20000"/>
              <a:lumOff val="80000"/>
            </a:schemeClr>
          </a:solidFill>
          <a:ln w="222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BIZ UDPゴシック" panose="020B0400000000000000" pitchFamily="50" charset="-128"/>
                <a:ea typeface="BIZ UDPゴシック" panose="020B0400000000000000" pitchFamily="50" charset="-128"/>
              </a:rPr>
              <a:t>・ 雇用の継続は、症状の</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ja-JP" altLang="en-US"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進行を緩やかにし、</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経済的困窮を最小限に</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抑えることとなります。</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sz="20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2000" dirty="0">
                <a:solidFill>
                  <a:schemeClr val="tx1"/>
                </a:solidFill>
                <a:latin typeface="BIZ UDPゴシック" panose="020B0400000000000000" pitchFamily="50" charset="-128"/>
                <a:ea typeface="BIZ UDPゴシック" panose="020B0400000000000000" pitchFamily="50" charset="-128"/>
              </a:rPr>
              <a:t>・ 企業の理解、社員への</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啓発、産業医、専門医と</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労務管理者、家族との連</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携、支援制度の活用など</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r>
              <a:rPr lang="en-US" altLang="ja-JP" sz="2000" dirty="0">
                <a:solidFill>
                  <a:schemeClr val="tx1"/>
                </a:solidFill>
                <a:latin typeface="BIZ UDPゴシック" panose="020B0400000000000000" pitchFamily="50" charset="-128"/>
                <a:ea typeface="BIZ UDPゴシック" panose="020B0400000000000000" pitchFamily="50" charset="-128"/>
              </a:rPr>
              <a:t>  </a:t>
            </a:r>
            <a:r>
              <a:rPr kumimoji="1" lang="ja-JP" altLang="en-US" sz="2000" dirty="0">
                <a:solidFill>
                  <a:schemeClr val="tx1"/>
                </a:solidFill>
                <a:latin typeface="BIZ UDPゴシック" panose="020B0400000000000000" pitchFamily="50" charset="-128"/>
                <a:ea typeface="BIZ UDPゴシック" panose="020B0400000000000000" pitchFamily="50" charset="-128"/>
              </a:rPr>
              <a:t>の対策が必要です。</a:t>
            </a:r>
          </a:p>
        </p:txBody>
      </p:sp>
      <p:sp>
        <p:nvSpPr>
          <p:cNvPr id="45" name="テキスト ボックス 44">
            <a:extLst>
              <a:ext uri="{FF2B5EF4-FFF2-40B4-BE49-F238E27FC236}">
                <a16:creationId xmlns:a16="http://schemas.microsoft.com/office/drawing/2014/main" id="{C7FB8951-FF8F-441B-9ECB-0E4F177EC8BE}"/>
              </a:ext>
            </a:extLst>
          </p:cNvPr>
          <p:cNvSpPr txBox="1"/>
          <p:nvPr/>
        </p:nvSpPr>
        <p:spPr>
          <a:xfrm>
            <a:off x="703006" y="5807857"/>
            <a:ext cx="10911919" cy="338554"/>
          </a:xfrm>
          <a:prstGeom prst="rect">
            <a:avLst/>
          </a:prstGeom>
          <a:noFill/>
        </p:spPr>
        <p:txBody>
          <a:bodyPr wrap="square">
            <a:sp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参考</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若年性認知症に関する企業向けのパンフレット等は以下の</a:t>
            </a:r>
            <a:r>
              <a:rPr lang="en-US" altLang="ja-JP" sz="1600" dirty="0">
                <a:latin typeface="BIZ UDPゴシック" panose="020B0400000000000000" pitchFamily="50" charset="-128"/>
                <a:ea typeface="BIZ UDPゴシック" panose="020B0400000000000000" pitchFamily="50" charset="-128"/>
              </a:rPr>
              <a:t>URL</a:t>
            </a:r>
            <a:r>
              <a:rPr lang="ja-JP" altLang="en-US" sz="1600" dirty="0">
                <a:latin typeface="BIZ UDPゴシック" panose="020B0400000000000000" pitchFamily="50" charset="-128"/>
                <a:ea typeface="BIZ UDPゴシック" panose="020B0400000000000000" pitchFamily="50" charset="-128"/>
              </a:rPr>
              <a:t>を参考にしてください。</a:t>
            </a:r>
          </a:p>
        </p:txBody>
      </p:sp>
    </p:spTree>
    <p:extLst>
      <p:ext uri="{BB962C8B-B14F-4D97-AF65-F5344CB8AC3E}">
        <p14:creationId xmlns:p14="http://schemas.microsoft.com/office/powerpoint/2010/main" val="293920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F5C68-2A9D-407D-A117-785F5F9ED87D}"/>
              </a:ext>
            </a:extLst>
          </p:cNvPr>
          <p:cNvSpPr>
            <a:spLocks noGrp="1"/>
          </p:cNvSpPr>
          <p:nvPr>
            <p:ph type="title"/>
          </p:nvPr>
        </p:nvSpPr>
        <p:spPr>
          <a:xfrm>
            <a:off x="0" y="0"/>
            <a:ext cx="12192000" cy="868101"/>
          </a:xfrm>
          <a:solidFill>
            <a:schemeClr val="accent2">
              <a:lumMod val="40000"/>
              <a:lumOff val="60000"/>
            </a:schemeClr>
          </a:solidFill>
        </p:spPr>
        <p:txBody>
          <a:bodyPr>
            <a:normAutofit fontScale="90000"/>
          </a:bodyPr>
          <a:lstStyle/>
          <a:p>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事例編</a:t>
            </a:r>
            <a:r>
              <a:rPr lang="en-US" altLang="ja-JP" sz="3100" spc="-300" dirty="0">
                <a:latin typeface="BIZ UDPゴシック" panose="020B0400000000000000" pitchFamily="50" charset="-128"/>
                <a:ea typeface="BIZ UDPゴシック" panose="020B0400000000000000" pitchFamily="50" charset="-128"/>
              </a:rPr>
              <a:t>】</a:t>
            </a:r>
            <a:r>
              <a:rPr lang="ja-JP" altLang="en-US" sz="3100" spc="-300" dirty="0">
                <a:latin typeface="BIZ UDPゴシック" panose="020B0400000000000000" pitchFamily="50" charset="-128"/>
                <a:ea typeface="BIZ UDPゴシック" panose="020B0400000000000000" pitchFamily="50" charset="-128"/>
              </a:rPr>
              <a:t>　 </a:t>
            </a:r>
            <a:r>
              <a:rPr lang="ja-JP" altLang="en-US" sz="4000" spc="-300" dirty="0">
                <a:latin typeface="BIZ UDPゴシック" panose="020B0400000000000000" pitchFamily="50" charset="-128"/>
                <a:ea typeface="BIZ UDPゴシック" panose="020B0400000000000000" pitchFamily="50" charset="-128"/>
              </a:rPr>
              <a:t>認知症の人が安心した生活を送ることができるために</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992C1590-EDAB-4115-95EE-747E65128E5A}"/>
              </a:ext>
            </a:extLst>
          </p:cNvPr>
          <p:cNvSpPr txBox="1"/>
          <p:nvPr/>
        </p:nvSpPr>
        <p:spPr>
          <a:xfrm>
            <a:off x="199031" y="878439"/>
            <a:ext cx="1228437" cy="466281"/>
          </a:xfrm>
          <a:prstGeom prst="rect">
            <a:avLst/>
          </a:prstGeom>
          <a:noFill/>
        </p:spPr>
        <p:txBody>
          <a:bodyPr wrap="square">
            <a:spAutoFit/>
          </a:bodyPr>
          <a:lstStyle/>
          <a:p>
            <a:pPr marL="0" indent="0">
              <a:lnSpc>
                <a:spcPct val="90000"/>
              </a:lnSpc>
              <a:spcBef>
                <a:spcPts val="0"/>
              </a:spcBef>
              <a:buNone/>
            </a:pPr>
            <a:r>
              <a:rPr lang="ja-JP" altLang="en-US" sz="2700" dirty="0">
                <a:solidFill>
                  <a:schemeClr val="accent2">
                    <a:lumMod val="50000"/>
                  </a:schemeClr>
                </a:solidFill>
                <a:latin typeface="BIZ UDPゴシック" panose="020B0400000000000000" pitchFamily="50" charset="-128"/>
                <a:ea typeface="BIZ UDPゴシック" panose="020B0400000000000000" pitchFamily="50" charset="-128"/>
              </a:rPr>
              <a:t>事例❶</a:t>
            </a:r>
          </a:p>
        </p:txBody>
      </p:sp>
      <p:cxnSp>
        <p:nvCxnSpPr>
          <p:cNvPr id="9" name="直線コネクタ 8">
            <a:extLst>
              <a:ext uri="{FF2B5EF4-FFF2-40B4-BE49-F238E27FC236}">
                <a16:creationId xmlns:a16="http://schemas.microsoft.com/office/drawing/2014/main" id="{DD20192F-F065-4003-A3A7-1403F7768356}"/>
              </a:ext>
            </a:extLst>
          </p:cNvPr>
          <p:cNvCxnSpPr>
            <a:cxnSpLocks/>
          </p:cNvCxnSpPr>
          <p:nvPr/>
        </p:nvCxnSpPr>
        <p:spPr>
          <a:xfrm>
            <a:off x="319104" y="1388080"/>
            <a:ext cx="11489439" cy="0"/>
          </a:xfrm>
          <a:prstGeom prst="line">
            <a:avLst/>
          </a:pr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FE5EB37-B5B5-4686-870E-7224654496B8}"/>
              </a:ext>
            </a:extLst>
          </p:cNvPr>
          <p:cNvSpPr txBox="1"/>
          <p:nvPr/>
        </p:nvSpPr>
        <p:spPr>
          <a:xfrm>
            <a:off x="1277450" y="878439"/>
            <a:ext cx="8696037" cy="466281"/>
          </a:xfrm>
          <a:prstGeom prst="rect">
            <a:avLst/>
          </a:prstGeom>
          <a:noFill/>
        </p:spPr>
        <p:txBody>
          <a:bodyPr wrap="square">
            <a:spAutoFit/>
          </a:bodyPr>
          <a:lstStyle/>
          <a:p>
            <a:pPr marL="0" indent="0">
              <a:lnSpc>
                <a:spcPct val="90000"/>
              </a:lnSpc>
              <a:spcBef>
                <a:spcPts val="0"/>
              </a:spcBef>
              <a:buNone/>
            </a:pPr>
            <a:r>
              <a:rPr lang="ja-JP" altLang="en-US" sz="2700" dirty="0">
                <a:latin typeface="BIZ UDPゴシック" panose="020B0400000000000000" pitchFamily="50" charset="-128"/>
                <a:ea typeface="BIZ UDPゴシック" panose="020B0400000000000000" pitchFamily="50" charset="-128"/>
              </a:rPr>
              <a:t>マンションの玄関やエレベーター前で立ちつくしている</a:t>
            </a:r>
          </a:p>
        </p:txBody>
      </p:sp>
      <p:sp>
        <p:nvSpPr>
          <p:cNvPr id="5" name="四角形: 角を丸くする 4">
            <a:extLst>
              <a:ext uri="{FF2B5EF4-FFF2-40B4-BE49-F238E27FC236}">
                <a16:creationId xmlns:a16="http://schemas.microsoft.com/office/drawing/2014/main" id="{A983314F-5ED2-45D7-B4CF-20BF30702634}"/>
              </a:ext>
            </a:extLst>
          </p:cNvPr>
          <p:cNvSpPr/>
          <p:nvPr/>
        </p:nvSpPr>
        <p:spPr>
          <a:xfrm>
            <a:off x="706137" y="1805029"/>
            <a:ext cx="3708547" cy="18587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 オートロックのマンション</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の玄関前で立ち往生している。</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endParaRPr kumimoji="1" lang="ja-JP" altLang="en-US" dirty="0">
              <a:solidFill>
                <a:schemeClr val="tx1"/>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 エレベーターの前で立ち往生</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している。</a:t>
            </a:r>
          </a:p>
        </p:txBody>
      </p:sp>
      <p:sp>
        <p:nvSpPr>
          <p:cNvPr id="14" name="四角形: 角を丸くする 13">
            <a:extLst>
              <a:ext uri="{FF2B5EF4-FFF2-40B4-BE49-F238E27FC236}">
                <a16:creationId xmlns:a16="http://schemas.microsoft.com/office/drawing/2014/main" id="{888372AF-9B76-44B9-AADD-CC8423BFD7B9}"/>
              </a:ext>
            </a:extLst>
          </p:cNvPr>
          <p:cNvSpPr/>
          <p:nvPr/>
        </p:nvSpPr>
        <p:spPr>
          <a:xfrm>
            <a:off x="4904137" y="1736203"/>
            <a:ext cx="6904406" cy="197809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marL="265113"/>
            <a:r>
              <a:rPr lang="ja-JP" altLang="en-US" dirty="0">
                <a:solidFill>
                  <a:schemeClr val="accent2">
                    <a:lumMod val="75000"/>
                  </a:schemeClr>
                </a:solidFill>
                <a:latin typeface="BIZ UDPゴシック" panose="020B0400000000000000" pitchFamily="50" charset="-128"/>
                <a:ea typeface="BIZ UDPゴシック" panose="020B0400000000000000" pitchFamily="50" charset="-128"/>
              </a:rPr>
              <a:t>●</a:t>
            </a:r>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理解・判断力の低下により、カードキーやオートロックの</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仕組みが理解できず、玄関の開錠やエレベーターの操作が</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できなくなってきていると考えられる。</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p>
            <a:pPr marL="265113"/>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 鍵を忘れて出かけてしまい、オートロックが開けられない</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ことが頻回に起こる場合は記憶力の低下が進んでいると</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ja-JP" altLang="en-US"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考えられる。</a:t>
            </a:r>
          </a:p>
        </p:txBody>
      </p:sp>
      <p:sp>
        <p:nvSpPr>
          <p:cNvPr id="15" name="四角形: 角を丸くする 14">
            <a:extLst>
              <a:ext uri="{FF2B5EF4-FFF2-40B4-BE49-F238E27FC236}">
                <a16:creationId xmlns:a16="http://schemas.microsoft.com/office/drawing/2014/main" id="{2BE6A694-7449-4FAC-95F6-358410500D39}"/>
              </a:ext>
            </a:extLst>
          </p:cNvPr>
          <p:cNvSpPr/>
          <p:nvPr/>
        </p:nvSpPr>
        <p:spPr>
          <a:xfrm>
            <a:off x="706137" y="4139380"/>
            <a:ext cx="11102406" cy="2644877"/>
          </a:xfrm>
          <a:prstGeom prst="roundRect">
            <a:avLst/>
          </a:prstGeom>
          <a:solidFill>
            <a:schemeClr val="accent4">
              <a:lumMod val="20000"/>
              <a:lumOff val="8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65113">
              <a:spcBef>
                <a:spcPts val="300"/>
              </a:spcBef>
            </a:pPr>
            <a:r>
              <a:rPr kumimoji="1" lang="ja-JP" altLang="en-US" b="1" dirty="0">
                <a:solidFill>
                  <a:schemeClr val="accent3">
                    <a:lumMod val="50000"/>
                  </a:schemeClr>
                </a:solidFill>
                <a:latin typeface="BIZ UDPゴシック" panose="020B0400000000000000" pitchFamily="50" charset="-128"/>
                <a:ea typeface="BIZ UDPゴシック" panose="020B0400000000000000" pitchFamily="50" charset="-128"/>
              </a:rPr>
              <a:t>✕</a:t>
            </a:r>
            <a:r>
              <a:rPr kumimoji="1"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「またですか」などとがめるような言葉遣いは避ける。</a:t>
            </a:r>
          </a:p>
          <a:p>
            <a:pPr marL="265113">
              <a:spcBef>
                <a:spcPts val="300"/>
              </a:spcBef>
            </a:pPr>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「（その）認知症の人は、マンションの中へ入れなくて、混乱している」ということをまず理解する。</a:t>
            </a:r>
          </a:p>
          <a:p>
            <a:pPr marL="265113">
              <a:spcBef>
                <a:spcPts val="300"/>
              </a:spcBef>
            </a:pPr>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「鍵が使えませんか？　ちょっとみてみますね。大丈夫ですよ」と穏やかに声をかける。</a:t>
            </a:r>
          </a:p>
          <a:p>
            <a:pPr marL="265113">
              <a:spcBef>
                <a:spcPts val="300"/>
              </a:spcBef>
            </a:pPr>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 その人が当該の住人であることを確認し「また開かないときは管理員室に声かけてくださいね」と</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安心してもらう。</a:t>
            </a:r>
          </a:p>
          <a:p>
            <a:pPr marL="265113">
              <a:spcBef>
                <a:spcPts val="300"/>
              </a:spcBef>
            </a:pPr>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 操作ができない場合は、一連の操作のうちどの部分がわからないのかを確かめ、その部分を丁寧に</a:t>
            </a:r>
            <a:endParaRPr kumimoji="1" lang="en-US" altLang="ja-JP" dirty="0">
              <a:solidFill>
                <a:schemeClr val="tx1"/>
              </a:solidFill>
              <a:latin typeface="BIZ UDPゴシック" panose="020B0400000000000000" pitchFamily="50" charset="-128"/>
              <a:ea typeface="BIZ UDPゴシック" panose="020B0400000000000000" pitchFamily="50" charset="-128"/>
            </a:endParaRPr>
          </a:p>
          <a:p>
            <a:pPr marL="265113"/>
            <a:r>
              <a:rPr lang="en-US" altLang="ja-JP" dirty="0">
                <a:solidFill>
                  <a:schemeClr val="tx1"/>
                </a:solidFill>
                <a:latin typeface="BIZ UDPゴシック" panose="020B0400000000000000" pitchFamily="50" charset="-128"/>
                <a:ea typeface="BIZ UDPゴシック" panose="020B0400000000000000" pitchFamily="50" charset="-128"/>
              </a:rPr>
              <a:t>    </a:t>
            </a:r>
            <a:r>
              <a:rPr kumimoji="1" lang="ja-JP" altLang="en-US" dirty="0">
                <a:solidFill>
                  <a:schemeClr val="tx1"/>
                </a:solidFill>
                <a:latin typeface="BIZ UDPゴシック" panose="020B0400000000000000" pitchFamily="50" charset="-128"/>
                <a:ea typeface="BIZ UDPゴシック" panose="020B0400000000000000" pitchFamily="50" charset="-128"/>
              </a:rPr>
              <a:t>何度か説明すると、できるようになることもある。</a:t>
            </a:r>
          </a:p>
          <a:p>
            <a:pPr marL="265113">
              <a:spcBef>
                <a:spcPts val="300"/>
              </a:spcBef>
            </a:pPr>
            <a:r>
              <a:rPr lang="ja-JP" altLang="en-US" dirty="0">
                <a:solidFill>
                  <a:schemeClr val="accent4">
                    <a:lumMod val="7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tx1"/>
                </a:solidFill>
                <a:latin typeface="BIZ UDPゴシック" panose="020B0400000000000000" pitchFamily="50" charset="-128"/>
                <a:ea typeface="BIZ UDPゴシック" panose="020B0400000000000000" pitchFamily="50" charset="-128"/>
              </a:rPr>
              <a:t> 操作をわかりやすく表示したものを見やすい位置に貼ってもらうと、できる場合もある。</a:t>
            </a:r>
          </a:p>
        </p:txBody>
      </p:sp>
      <p:sp>
        <p:nvSpPr>
          <p:cNvPr id="16" name="四角形: 角を丸くする 15">
            <a:extLst>
              <a:ext uri="{FF2B5EF4-FFF2-40B4-BE49-F238E27FC236}">
                <a16:creationId xmlns:a16="http://schemas.microsoft.com/office/drawing/2014/main" id="{3BFEAAEF-2A70-4171-8C0A-ABE42FC3072F}"/>
              </a:ext>
            </a:extLst>
          </p:cNvPr>
          <p:cNvSpPr/>
          <p:nvPr/>
        </p:nvSpPr>
        <p:spPr>
          <a:xfrm>
            <a:off x="4904137" y="1578888"/>
            <a:ext cx="4008805" cy="2990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なぜこのような行動がみられるのか</a:t>
            </a:r>
            <a:endParaRPr kumimoji="1" lang="ja-JP" altLang="en-US" dirty="0">
              <a:solidFill>
                <a:schemeClr val="bg1"/>
              </a:solidFill>
            </a:endParaRPr>
          </a:p>
        </p:txBody>
      </p:sp>
      <p:sp>
        <p:nvSpPr>
          <p:cNvPr id="17" name="矢印: 下 16">
            <a:extLst>
              <a:ext uri="{FF2B5EF4-FFF2-40B4-BE49-F238E27FC236}">
                <a16:creationId xmlns:a16="http://schemas.microsoft.com/office/drawing/2014/main" id="{20381D08-5B22-4D9F-ADB0-BA21D9454883}"/>
              </a:ext>
            </a:extLst>
          </p:cNvPr>
          <p:cNvSpPr/>
          <p:nvPr/>
        </p:nvSpPr>
        <p:spPr>
          <a:xfrm rot="16200000">
            <a:off x="4315282" y="2534852"/>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四角形: 角を丸くする 17">
            <a:extLst>
              <a:ext uri="{FF2B5EF4-FFF2-40B4-BE49-F238E27FC236}">
                <a16:creationId xmlns:a16="http://schemas.microsoft.com/office/drawing/2014/main" id="{24466200-D353-4DA3-BF69-7E36686C3256}"/>
              </a:ext>
            </a:extLst>
          </p:cNvPr>
          <p:cNvSpPr/>
          <p:nvPr/>
        </p:nvSpPr>
        <p:spPr>
          <a:xfrm>
            <a:off x="706137" y="3844009"/>
            <a:ext cx="2273037" cy="394097"/>
          </a:xfrm>
          <a:prstGeom prst="roundRect">
            <a:avLst/>
          </a:prstGeom>
          <a:solidFill>
            <a:schemeClr val="accent4">
              <a:lumMod val="60000"/>
              <a:lumOff val="40000"/>
            </a:schemeClr>
          </a:soli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accent2">
                    <a:lumMod val="50000"/>
                  </a:schemeClr>
                </a:solidFill>
              </a:rPr>
              <a:t>●</a:t>
            </a:r>
            <a:r>
              <a:rPr kumimoji="1" lang="ja-JP" altLang="en-US" dirty="0">
                <a:solidFill>
                  <a:schemeClr val="tx1"/>
                </a:solidFill>
              </a:rPr>
              <a:t> 対応のポイント</a:t>
            </a:r>
          </a:p>
        </p:txBody>
      </p:sp>
      <p:sp>
        <p:nvSpPr>
          <p:cNvPr id="19" name="矢印: 下 18">
            <a:extLst>
              <a:ext uri="{FF2B5EF4-FFF2-40B4-BE49-F238E27FC236}">
                <a16:creationId xmlns:a16="http://schemas.microsoft.com/office/drawing/2014/main" id="{C147F73F-E7DD-464E-98E3-6B846404BF71}"/>
              </a:ext>
            </a:extLst>
          </p:cNvPr>
          <p:cNvSpPr/>
          <p:nvPr/>
        </p:nvSpPr>
        <p:spPr>
          <a:xfrm>
            <a:off x="8012211" y="3749880"/>
            <a:ext cx="688258" cy="380795"/>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9554242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3988</TotalTime>
  <Words>3802</Words>
  <Application>Microsoft Office PowerPoint</Application>
  <PresentationFormat>ワイド画面</PresentationFormat>
  <Paragraphs>394</Paragraphs>
  <Slides>16</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16</vt:i4>
      </vt:variant>
    </vt:vector>
  </HeadingPairs>
  <TitlesOfParts>
    <vt:vector size="25" baseType="lpstr">
      <vt:lpstr>BIZ UDPゴシック</vt:lpstr>
      <vt:lpstr>HGP創英角ｺﾞｼｯｸUB</vt:lpstr>
      <vt:lpstr>HGP創英角ﾎﾟｯﾌﾟ体</vt:lpstr>
      <vt:lpstr>HG丸ｺﾞｼｯｸM-PRO</vt:lpstr>
      <vt:lpstr>UD デジタル 教科書体 NK-R</vt:lpstr>
      <vt:lpstr>游ゴシック</vt:lpstr>
      <vt:lpstr>游ゴシック Light</vt:lpstr>
      <vt:lpstr>Arial</vt:lpstr>
      <vt:lpstr>Office テーマ</vt:lpstr>
      <vt:lpstr>【住宅編】 認知症バリアフリー社会実現のための手引き</vt:lpstr>
      <vt:lpstr>【はじめに】</vt:lpstr>
      <vt:lpstr>【理念編】認知症バリアフリーの推進に向けて</vt:lpstr>
      <vt:lpstr>【理念編】認知症バリアフリー社会の実現に向けて</vt:lpstr>
      <vt:lpstr>【認知症の理解編】 　認知症の人への基本的な対応</vt:lpstr>
      <vt:lpstr>【認知症の理解編】 　認知症の人への基本的な対応</vt:lpstr>
      <vt:lpstr>安心してマンションで生活していただくために</vt:lpstr>
      <vt:lpstr>高齢者の認知症とは異なる若年性認知症への対応</vt:lpstr>
      <vt:lpstr>【事例編】　 認知症の人が安心した生活を送ることができるために</vt:lpstr>
      <vt:lpstr>【事例編】　 認知症の人が安心した生活を送ることができるために</vt:lpstr>
      <vt:lpstr>【事例編】　 認知症の人が安心した生活を送ることができるために</vt:lpstr>
      <vt:lpstr>【事例編】　 認知症の人が安心した生活を送ることができるために</vt:lpstr>
      <vt:lpstr>【事例編】　 認知症の人が安心した生活を送ることができるために</vt:lpstr>
      <vt:lpstr>【行動編】　 認知症バリアフリー社会の実現に向けての当社の取り組み</vt:lpstr>
      <vt:lpstr>認知症の人の生活を支えるための参考情報</vt:lpstr>
      <vt:lpstr>おわりに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認知症バリアフリー社会実現 のための手引き</dc:title>
  <dc:creator>kitamura</dc:creator>
  <cp:lastModifiedBy>kitamura</cp:lastModifiedBy>
  <cp:revision>45</cp:revision>
  <cp:lastPrinted>2022-03-16T10:15:46Z</cp:lastPrinted>
  <dcterms:created xsi:type="dcterms:W3CDTF">2021-10-22T08:28:40Z</dcterms:created>
  <dcterms:modified xsi:type="dcterms:W3CDTF">2022-03-16T10:47:00Z</dcterms:modified>
</cp:coreProperties>
</file>